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7" r:id="rId2"/>
    <p:sldId id="298" r:id="rId3"/>
    <p:sldId id="316" r:id="rId4"/>
    <p:sldId id="318" r:id="rId5"/>
    <p:sldId id="320" r:id="rId6"/>
    <p:sldId id="291" r:id="rId7"/>
    <p:sldId id="319" r:id="rId8"/>
    <p:sldId id="294" r:id="rId9"/>
    <p:sldId id="295" r:id="rId10"/>
    <p:sldId id="299" r:id="rId11"/>
    <p:sldId id="300" r:id="rId12"/>
    <p:sldId id="321" r:id="rId13"/>
    <p:sldId id="325" r:id="rId14"/>
    <p:sldId id="326" r:id="rId15"/>
    <p:sldId id="327" r:id="rId16"/>
    <p:sldId id="328" r:id="rId17"/>
    <p:sldId id="301" r:id="rId18"/>
    <p:sldId id="311" r:id="rId19"/>
    <p:sldId id="314" r:id="rId20"/>
    <p:sldId id="312" r:id="rId21"/>
    <p:sldId id="313" r:id="rId22"/>
    <p:sldId id="324" r:id="rId23"/>
    <p:sldId id="315" r:id="rId24"/>
    <p:sldId id="322" r:id="rId25"/>
    <p:sldId id="323" r:id="rId26"/>
    <p:sldId id="317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695" autoAdjust="0"/>
    <p:restoredTop sz="78917" autoAdjust="0"/>
  </p:normalViewPr>
  <p:slideViewPr>
    <p:cSldViewPr snapToGrid="0">
      <p:cViewPr varScale="1">
        <p:scale>
          <a:sx n="63" d="100"/>
          <a:sy n="63" d="100"/>
        </p:scale>
        <p:origin x="12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3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C3BBE-46FD-458A-972C-66E28DF0400E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FE783-4B03-4F8A-B48B-2DDE868E3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63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9EE3A-F694-D168-A9DE-EE3C54C25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1055A4B-8128-2F89-6AE0-3CC435F89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809C2CE-1DFA-934F-4C2D-38BCA5F20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0F0871-2070-0F9C-231A-7C5B6F5E4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E783-4B03-4F8A-B48B-2DDE868E34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22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E783-4B03-4F8A-B48B-2DDE868E341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73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E783-4B03-4F8A-B48B-2DDE868E341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73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concetto di sé racchiude tutto l’insieme degli elementi a cui gli individui ricorrono per autodescriversi.</a:t>
            </a:r>
          </a:p>
          <a:p>
            <a:endParaRPr lang="it-IT" dirty="0"/>
          </a:p>
          <a:p>
            <a:r>
              <a:rPr lang="it-IT" dirty="0"/>
              <a:t>Il sé in psicologia comprende tre aspetti:</a:t>
            </a:r>
          </a:p>
          <a:p>
            <a:r>
              <a:rPr lang="it-IT" dirty="0"/>
              <a:t>Io/identità</a:t>
            </a:r>
          </a:p>
          <a:p>
            <a:r>
              <a:rPr lang="it-IT" dirty="0"/>
              <a:t>Sé</a:t>
            </a:r>
          </a:p>
          <a:p>
            <a:r>
              <a:rPr lang="it-IT" dirty="0"/>
              <a:t>Senso di </a:t>
            </a:r>
            <a:r>
              <a:rPr lang="it-IT" dirty="0" err="1"/>
              <a:t>sè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E783-4B03-4F8A-B48B-2DDE868E341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07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>
              <a:lnSpc>
                <a:spcPts val="1700"/>
              </a:lnSpc>
              <a:spcAft>
                <a:spcPts val="1200"/>
              </a:spcAft>
            </a:pPr>
            <a:r>
              <a:rPr lang="it-IT" sz="1200" b="0" i="0" dirty="0">
                <a:solidFill>
                  <a:srgbClr val="000000"/>
                </a:solidFill>
                <a:effectLst/>
                <a:latin typeface="inherit"/>
              </a:rPr>
              <a:t>La </a:t>
            </a:r>
            <a:r>
              <a:rPr lang="it-IT" sz="1200" b="1" i="0" dirty="0" err="1">
                <a:solidFill>
                  <a:srgbClr val="000000"/>
                </a:solidFill>
                <a:effectLst/>
                <a:latin typeface="inherit"/>
              </a:rPr>
              <a:t>Bick</a:t>
            </a:r>
            <a:r>
              <a:rPr lang="it-IT" sz="1200" b="0" i="0" dirty="0">
                <a:solidFill>
                  <a:srgbClr val="000000"/>
                </a:solidFill>
                <a:effectLst/>
                <a:latin typeface="inherit"/>
              </a:rPr>
              <a:t>, discepola di M. Klein e di W. Bion, parte dal presupposto teorico secondo cui, primitivamente, le parti della psiche non avrebbero alcun legame specifico, se non quello garantito dall’introiezione di un oggetto esterno capace di soddisfare questa funzione.</a:t>
            </a:r>
            <a:endParaRPr lang="it-IT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just"/>
            <a:endParaRPr lang="it-IT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it-IT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L’Io-pelle di </a:t>
            </a:r>
            <a:r>
              <a:rPr lang="it-IT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Anzieu</a:t>
            </a:r>
            <a:r>
              <a:rPr lang="it-IT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l'</a:t>
            </a: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Io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-</a:t>
            </a: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pelle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 è “una rappresentazione </a:t>
            </a: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di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 cui si serve l'</a:t>
            </a: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Io del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 bambino, durante le fasi precoci dello sviluppo, per rappresentarsi se stesso come </a:t>
            </a: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Io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 che contiene i contenuti psichici, a partire dalla propria esperienza della superficie </a:t>
            </a: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del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 corpo” (</a:t>
            </a:r>
            <a:r>
              <a:rPr lang="it-IT" b="0" i="0" dirty="0" err="1">
                <a:solidFill>
                  <a:srgbClr val="040C28"/>
                </a:solidFill>
                <a:effectLst/>
                <a:latin typeface="Google Sans"/>
              </a:rPr>
              <a:t>Anzieu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, 1985). E’ il sistema di protezione dell’individualità, luogo di scambio reale e fantasmatico. Secondo </a:t>
            </a:r>
            <a:r>
              <a:rPr lang="it-IT" b="0" i="0" dirty="0" err="1">
                <a:solidFill>
                  <a:srgbClr val="1F1F1F"/>
                </a:solidFill>
                <a:effectLst/>
                <a:latin typeface="Google Sans"/>
              </a:rPr>
              <a:t>Anzieu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, ancor prima della nascita, sono le sensazioni cutanee a rendere possibile la formazione dello spazio psichico. E per tutta la vita l’io pelle si difende, contiene e segna i confini della personalità attraverso il contatto con l’ambiente esterno.</a:t>
            </a:r>
            <a:endParaRPr lang="it-IT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it-IT" b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E783-4B03-4F8A-B48B-2DDE868E341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43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E783-4B03-4F8A-B48B-2DDE868E341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19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9EE3A-F694-D168-A9DE-EE3C54C25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1055A4B-8128-2F89-6AE0-3CC435F89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809C2CE-1DFA-934F-4C2D-38BCA5F20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0F0871-2070-0F9C-231A-7C5B6F5E4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E783-4B03-4F8A-B48B-2DDE868E341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16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dirty="0"/>
              <a:t>Regola dei terzi: </a:t>
            </a:r>
            <a:r>
              <a:rPr lang="it-IT" b="0" i="0" dirty="0">
                <a:solidFill>
                  <a:srgbClr val="7A7A7A"/>
                </a:solidFill>
                <a:effectLst/>
                <a:latin typeface="Poppins" panose="00000500000000000000" pitchFamily="2" charset="0"/>
              </a:rPr>
              <a:t>la regola dei terzi consiste nel suddividere la pagina, la foto o il layout su cui si sta lavorando in tre parti verticali e in tre parti orizzontali.</a:t>
            </a:r>
          </a:p>
          <a:p>
            <a:pPr algn="just"/>
            <a:r>
              <a:rPr lang="it-IT" b="0" i="0" dirty="0">
                <a:solidFill>
                  <a:srgbClr val="7A7A7A"/>
                </a:solidFill>
                <a:effectLst/>
                <a:latin typeface="Poppins" panose="00000500000000000000" pitchFamily="2" charset="0"/>
              </a:rPr>
              <a:t>I 4 punti in cui queste linee si incontreranno saranno quelli su cui andrà focalizzata l’attenzione.</a:t>
            </a:r>
          </a:p>
          <a:p>
            <a:pPr algn="just"/>
            <a:r>
              <a:rPr lang="it-IT" b="0" i="0" dirty="0">
                <a:solidFill>
                  <a:srgbClr val="7A7A7A"/>
                </a:solidFill>
                <a:effectLst/>
                <a:latin typeface="Poppins" panose="00000500000000000000" pitchFamily="2" charset="0"/>
              </a:rPr>
              <a:t>Il motivo di tale operazione è dato dal fatto che così ragiona il cervello umano. Inconsciamente siamo abituati a suddividere quello che vediamo in aree di interesse in base a come sono strutturate e a concentrarci sui punti focali posizionati nell’area centrale di quello che vediamo.</a:t>
            </a:r>
          </a:p>
          <a:p>
            <a:pPr algn="just"/>
            <a:endParaRPr lang="it-IT" b="0" i="0" dirty="0">
              <a:solidFill>
                <a:srgbClr val="7A7A7A"/>
              </a:solidFill>
              <a:effectLst/>
              <a:latin typeface="Poppins" panose="00000500000000000000" pitchFamily="2" charset="0"/>
            </a:endParaRPr>
          </a:p>
          <a:p>
            <a:pPr algn="just"/>
            <a:r>
              <a:rPr lang="it-IT" b="0" i="0" dirty="0">
                <a:solidFill>
                  <a:srgbClr val="7A7A7A"/>
                </a:solidFill>
                <a:effectLst/>
                <a:latin typeface="Poppins" panose="00000500000000000000" pitchFamily="2" charset="0"/>
              </a:rPr>
              <a:t>Di esempi di loghi costruiti seguendo i principi e le forme del rapporto aureo ce ne sono moltissimi. Prendiamo in esame un logo che tutti conoscono: il logo dell’Apple. Il logo della Apple è composto interamente da cerchi i cui raggi danno i numeri della successione di Fibonacci.</a:t>
            </a:r>
          </a:p>
          <a:p>
            <a:pPr algn="just"/>
            <a:endParaRPr lang="it-IT" b="0" i="0" dirty="0">
              <a:solidFill>
                <a:srgbClr val="7A7A7A"/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it-IT" b="0" i="0" dirty="0">
                <a:solidFill>
                  <a:srgbClr val="7A7A7A"/>
                </a:solidFill>
                <a:effectLst/>
                <a:latin typeface="Poppins" panose="00000500000000000000" pitchFamily="2" charset="0"/>
              </a:rPr>
              <a:t>Le proporzioni della sezione aurea sono largamente utilizzate anche nella costruzione dei layout dei siti web.</a:t>
            </a:r>
          </a:p>
          <a:p>
            <a:pPr algn="l"/>
            <a:r>
              <a:rPr lang="it-IT" b="0" i="0" dirty="0">
                <a:solidFill>
                  <a:srgbClr val="7A7A7A"/>
                </a:solidFill>
                <a:effectLst/>
                <a:latin typeface="Poppins" panose="00000500000000000000" pitchFamily="2" charset="0"/>
              </a:rPr>
              <a:t>Ad esempio si segue molto spesso il rapporto 1,618:1 tra la colonna dei contenuti e la </a:t>
            </a:r>
            <a:r>
              <a:rPr lang="it-IT" b="0" i="0" dirty="0" err="1">
                <a:solidFill>
                  <a:srgbClr val="7A7A7A"/>
                </a:solidFill>
                <a:effectLst/>
                <a:latin typeface="Poppins" panose="00000500000000000000" pitchFamily="2" charset="0"/>
              </a:rPr>
              <a:t>sidebar</a:t>
            </a:r>
            <a:r>
              <a:rPr lang="it-IT" b="0" i="0" dirty="0">
                <a:solidFill>
                  <a:srgbClr val="7A7A7A"/>
                </a:solidFill>
                <a:effectLst/>
                <a:latin typeface="Poppins" panose="00000500000000000000" pitchFamily="2" charset="0"/>
              </a:rPr>
              <a:t> (la barra laterale di un sito).</a:t>
            </a:r>
          </a:p>
          <a:p>
            <a:pPr algn="just"/>
            <a:endParaRPr lang="it-IT" b="0" i="0" dirty="0">
              <a:solidFill>
                <a:srgbClr val="7A7A7A"/>
              </a:solidFill>
              <a:effectLst/>
              <a:latin typeface="Poppins" panose="00000500000000000000" pitchFamily="2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E783-4B03-4F8A-B48B-2DDE868E341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97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numeri di Fibonacci si presentano anche nella fillotassi, l'ordinamento delle foglie su un gambo. Partendo da una foglia qualunque, dopo uno, due, tre o cinque giri dalla spirale si trova sempre una foglia allineata con la prima e a seconda delle specie, questa sarà la seconda, la terza, la quinta, l'ottava o la tredicesima foglia.</a:t>
            </a:r>
          </a:p>
          <a:p>
            <a:endParaRPr lang="it-IT" dirty="0"/>
          </a:p>
          <a:p>
            <a:r>
              <a:rPr lang="it-IT" dirty="0"/>
              <a:t>La molecola di DNA misura in lunghezza 34 angstrom e in larghezza 21 angstrom. Questi numeri, 34 e 21, sono numeri nella serie di Fibonacci, e il loro rapporto 1,6190476 molto vicini al </a:t>
            </a:r>
            <a:r>
              <a:rPr lang="it-IT" dirty="0" err="1"/>
              <a:t>Phi</a:t>
            </a:r>
            <a:r>
              <a:rPr lang="it-IT" dirty="0"/>
              <a:t> , 1,6180339.</a:t>
            </a:r>
          </a:p>
          <a:p>
            <a:endParaRPr lang="it-IT" dirty="0"/>
          </a:p>
          <a:p>
            <a:r>
              <a:rPr lang="it-IT" b="0" i="0" dirty="0">
                <a:solidFill>
                  <a:srgbClr val="585858"/>
                </a:solidFill>
                <a:effectLst/>
                <a:latin typeface="Verdana" panose="020B0604030504040204" pitchFamily="34" charset="0"/>
              </a:rPr>
              <a:t>Grande piramide di Giza: il rapporto tra l'apotema della piramide (l'ipotenusa del triangolo) e la distanza del lato di base dal centro (la metà della dimensione di base) è </a:t>
            </a:r>
            <a:r>
              <a:rPr lang="it-IT" b="0" i="0" dirty="0">
                <a:solidFill>
                  <a:srgbClr val="CC0000"/>
                </a:solidFill>
                <a:effectLst/>
                <a:latin typeface="Verdana" panose="020B0604030504040204" pitchFamily="34" charset="0"/>
              </a:rPr>
              <a:t>1,61804...</a:t>
            </a:r>
            <a:r>
              <a:rPr lang="it-IT" b="0" i="0" dirty="0">
                <a:solidFill>
                  <a:srgbClr val="585858"/>
                </a:solidFill>
                <a:effectLst/>
                <a:latin typeface="Verdana" panose="020B0604030504040204" pitchFamily="34" charset="0"/>
              </a:rPr>
              <a:t> che differisce da </a:t>
            </a:r>
            <a:r>
              <a:rPr lang="it-IT" b="0" i="0" dirty="0" err="1">
                <a:solidFill>
                  <a:srgbClr val="CC0000"/>
                </a:solidFill>
                <a:effectLst/>
                <a:latin typeface="Verdana" panose="020B0604030504040204" pitchFamily="34" charset="0"/>
              </a:rPr>
              <a:t>Phi</a:t>
            </a:r>
            <a:r>
              <a:rPr lang="it-IT" b="0" i="0" dirty="0">
                <a:solidFill>
                  <a:srgbClr val="585858"/>
                </a:solidFill>
                <a:effectLst/>
                <a:latin typeface="Verdana" panose="020B0604030504040204" pitchFamily="34" charset="0"/>
              </a:rPr>
              <a:t> soltanto di una sola unità nella quinta cifra decimale.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E783-4B03-4F8A-B48B-2DDE868E341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312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La crescita di questa pianta segue lo schema qui sopra disegnato.</a:t>
            </a:r>
            <a:br>
              <a:rPr lang="it-IT" dirty="0"/>
            </a:br>
            <a:r>
              <a:rPr lang="it-IT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Ogni ramo impiega un mese prima di potersi biforcare. Al primo mese quindi 1 ramo, al secondo ne abbiamo 2, al terzo 3, al quarto 5 e così via, secondo la successione dei numeri di Fibonacci.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E783-4B03-4F8A-B48B-2DDE868E341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60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FE783-4B03-4F8A-B48B-2DDE868E341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17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4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57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47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0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17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97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18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55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86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39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49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0EE7-43EE-4451-9CF1-F407E1916164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364C-07A7-485F-B621-796024DD5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95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496896C7-373D-A68C-B248-7FB2B6EDD748}"/>
              </a:ext>
            </a:extLst>
          </p:cNvPr>
          <p:cNvSpPr txBox="1">
            <a:spLocks/>
          </p:cNvSpPr>
          <p:nvPr/>
        </p:nvSpPr>
        <p:spPr>
          <a:xfrm>
            <a:off x="2575778" y="1385520"/>
            <a:ext cx="7040444" cy="408695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it-IT" sz="9600" b="1" dirty="0">
                <a:latin typeface="Arial" panose="020B0604020202020204" pitchFamily="34" charset="0"/>
                <a:cs typeface="Arial" panose="020B0604020202020204" pitchFamily="34" charset="0"/>
              </a:rPr>
              <a:t>ARCHITETTURA E PSICHE</a:t>
            </a:r>
          </a:p>
          <a:p>
            <a:pPr algn="ctr">
              <a:lnSpc>
                <a:spcPct val="170000"/>
              </a:lnSpc>
            </a:pPr>
            <a:endParaRPr lang="it-IT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it-IT" sz="9600" b="1" dirty="0">
                <a:latin typeface="Arial" panose="020B0604020202020204" pitchFamily="34" charset="0"/>
                <a:cs typeface="Arial" panose="020B0604020202020204" pitchFamily="34" charset="0"/>
              </a:rPr>
              <a:t>Equilibrio, bisogni identitari</a:t>
            </a:r>
          </a:p>
          <a:p>
            <a:pPr algn="ctr">
              <a:lnSpc>
                <a:spcPct val="170000"/>
              </a:lnSpc>
            </a:pPr>
            <a:r>
              <a:rPr lang="it-IT" sz="9600" b="1" dirty="0">
                <a:latin typeface="Arial" panose="020B0604020202020204" pitchFamily="34" charset="0"/>
                <a:cs typeface="Arial" panose="020B0604020202020204" pitchFamily="34" charset="0"/>
              </a:rPr>
              <a:t>e declinazione a livello progettuale</a:t>
            </a:r>
          </a:p>
          <a:p>
            <a:pPr algn="ctr">
              <a:lnSpc>
                <a:spcPct val="170000"/>
              </a:lnSpc>
            </a:pPr>
            <a:endParaRPr lang="it-IT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endParaRPr lang="it-IT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it-IT" sz="7200" dirty="0">
                <a:latin typeface="Arial" panose="020B0604020202020204" pitchFamily="34" charset="0"/>
                <a:cs typeface="Arial" panose="020B0604020202020204" pitchFamily="34" charset="0"/>
              </a:rPr>
              <a:t>Marcella Taricco</a:t>
            </a:r>
          </a:p>
          <a:p>
            <a:pPr algn="ctr">
              <a:lnSpc>
                <a:spcPct val="170000"/>
              </a:lnSpc>
            </a:pPr>
            <a:r>
              <a:rPr lang="it-IT" sz="7200" i="1" dirty="0">
                <a:latin typeface="Arial" panose="020B0604020202020204" pitchFamily="34" charset="0"/>
                <a:cs typeface="Arial" panose="020B0604020202020204" pitchFamily="34" charset="0"/>
              </a:rPr>
              <a:t>Psicoterapeuta</a:t>
            </a:r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9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4A90381D-EF0B-9131-E97D-432481DE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4" y="128587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C279B5A-AB06-CA78-F7D7-6DCF2C6E1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080" y="150273"/>
            <a:ext cx="5011523" cy="34075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0CF5DDF-3A6B-189C-65C1-C829A0B74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865" y="3429000"/>
            <a:ext cx="5461952" cy="35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78C977D7-2E57-4EC2-F86C-BE20E09749A1}"/>
              </a:ext>
            </a:extLst>
          </p:cNvPr>
          <p:cNvSpPr txBox="1">
            <a:spLocks/>
          </p:cNvSpPr>
          <p:nvPr/>
        </p:nvSpPr>
        <p:spPr>
          <a:xfrm>
            <a:off x="925746" y="864869"/>
            <a:ext cx="4792619" cy="51282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it-IT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Il </a:t>
            </a:r>
            <a:r>
              <a:rPr lang="it-IT" sz="1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Modulor</a:t>
            </a:r>
            <a:r>
              <a:rPr lang="it-IT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derivante dalla combinazione di </a:t>
            </a:r>
            <a:r>
              <a:rPr lang="it-IT" sz="18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module</a:t>
            </a:r>
            <a:r>
              <a:rPr lang="it-IT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[modulo] e </a:t>
            </a:r>
            <a:r>
              <a:rPr lang="it-IT" sz="1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it-IT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(in riferimento alla </a:t>
            </a:r>
            <a:r>
              <a:rPr lang="it-IT" sz="18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section</a:t>
            </a:r>
            <a:r>
              <a:rPr lang="it-IT" sz="1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d'or</a:t>
            </a:r>
            <a:r>
              <a:rPr lang="it-IT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cioè la sezione aurea), è stato ideato da Le Corbusier con lo scopo di fornire </a:t>
            </a:r>
            <a:r>
              <a:rPr lang="it-IT" sz="1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«una gamma di misure armoniose per soddisfare la dimensione umana, applicabile universalmente all'architettura e alle cose meccaniche». </a:t>
            </a:r>
            <a:r>
              <a:rPr lang="it-IT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 Corbusier studiò questa scala dimensionale strutturandola su due scelte fondamentali, la prima di tipo matematico e la seconda di tipo antropomorfo.  		1948</a:t>
            </a:r>
            <a:endParaRPr lang="it-IT" sz="1800" b="0" i="0" dirty="0">
              <a:solidFill>
                <a:srgbClr val="3E3F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50AA00-9BBB-5A10-27B0-E4280C301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36" y="585772"/>
            <a:ext cx="5015962" cy="56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3CD4A1AD-B4AC-0737-E9CF-86FECD67E50C}"/>
              </a:ext>
            </a:extLst>
          </p:cNvPr>
          <p:cNvSpPr txBox="1">
            <a:spLocks/>
          </p:cNvSpPr>
          <p:nvPr/>
        </p:nvSpPr>
        <p:spPr>
          <a:xfrm>
            <a:off x="1841863" y="1894023"/>
            <a:ext cx="8508273" cy="30699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perché la sezione aurea è così importante nella progettazione?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rapporto aureo è alla base di molte delle forme più armoniose della natura. Lo stesso nome, “aureo”, indica il senso di armonia e di perfezione generato dalle forme che si basano su questo numero nel nostro cervello.</a:t>
            </a:r>
          </a:p>
          <a:p>
            <a:pPr marL="0" indent="0" algn="just">
              <a:buNone/>
            </a:pPr>
            <a:endParaRPr lang="it-IT" sz="1800" dirty="0">
              <a:solidFill>
                <a:srgbClr val="3E3F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1800" dirty="0">
              <a:solidFill>
                <a:srgbClr val="3E3F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E’ alla base di…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0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653EF3-FF98-ECEF-02D2-BAD056040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424" y="395532"/>
            <a:ext cx="2838596" cy="28258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201754-CDB6-2DA8-179D-E56B92E6C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03" y="395532"/>
            <a:ext cx="2787793" cy="28576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71566F8-C2D2-2806-00F5-F6DE0A80B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148" y="411407"/>
            <a:ext cx="4222086" cy="282589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86E57E0-20AF-7ABD-F9B7-D3A676500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5099" y="3786598"/>
            <a:ext cx="3734112" cy="250244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ECEEB49-7933-84A9-CB2C-D09723CFE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937" y="3429000"/>
            <a:ext cx="4156808" cy="322233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A82B630-B19D-2062-F0DF-15F8EC1ED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5036" y="3920583"/>
            <a:ext cx="3298772" cy="21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3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AAC052B-66DA-AFCE-66CD-8BD09D5C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758" y="644229"/>
            <a:ext cx="2000921" cy="25603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52E0297-F048-9708-489A-F31F96329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706" y="644229"/>
            <a:ext cx="3742005" cy="25603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2D7927-09C7-15D8-0CA9-31B7D3A40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44" y="3527956"/>
            <a:ext cx="5247956" cy="28297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548DAB-5287-9BE9-3065-8FEA0D120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523" y="3672788"/>
            <a:ext cx="514637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76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36AF39B-47DD-67B6-0EA4-5ED1480D8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4" y="1474013"/>
            <a:ext cx="6419955" cy="39099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F052EC5-1FA0-AC24-FF00-59140B586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083" y="1889643"/>
            <a:ext cx="4432473" cy="30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8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6E97A9D-DC12-0BB2-59E5-1A9452CC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9" y="1431829"/>
            <a:ext cx="3740342" cy="37403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51B0E49-5760-6FFE-F4EA-2CBF8B8CF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590" y="2365327"/>
            <a:ext cx="3295819" cy="28068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6F568B2-6B7A-2395-E91E-72B8D7DA3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928" y="1355628"/>
            <a:ext cx="3396294" cy="38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1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C101621-1320-536E-D792-E8C489C20FC9}"/>
              </a:ext>
            </a:extLst>
          </p:cNvPr>
          <p:cNvSpPr/>
          <p:nvPr/>
        </p:nvSpPr>
        <p:spPr>
          <a:xfrm>
            <a:off x="986624" y="2921168"/>
            <a:ext cx="102187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QUINDI </a:t>
            </a:r>
          </a:p>
          <a:p>
            <a:pPr algn="ctr"/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COME LA PERCEZIONE E LA PSICOLOGIA POSSONO AIUTARE UN ARCHITETTO?</a:t>
            </a:r>
          </a:p>
        </p:txBody>
      </p:sp>
    </p:spTree>
    <p:extLst>
      <p:ext uri="{BB962C8B-B14F-4D97-AF65-F5344CB8AC3E}">
        <p14:creationId xmlns:p14="http://schemas.microsoft.com/office/powerpoint/2010/main" val="366716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33120D1-9E85-0BD2-E3F9-3F5B9600B2D2}"/>
              </a:ext>
            </a:extLst>
          </p:cNvPr>
          <p:cNvSpPr/>
          <p:nvPr/>
        </p:nvSpPr>
        <p:spPr>
          <a:xfrm>
            <a:off x="4444863" y="5467727"/>
            <a:ext cx="3160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PUNTO DI OSSERVAZIONE</a:t>
            </a: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Posizione di chi guarda</a:t>
            </a:r>
          </a:p>
        </p:txBody>
      </p:sp>
      <p:pic>
        <p:nvPicPr>
          <p:cNvPr id="1026" name="Picture 2" descr="Torre Di Osservazione, Torre">
            <a:extLst>
              <a:ext uri="{FF2B5EF4-FFF2-40B4-BE49-F238E27FC236}">
                <a16:creationId xmlns:a16="http://schemas.microsoft.com/office/drawing/2014/main" id="{68A16E37-6663-D667-5049-7F914026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25" y="466943"/>
            <a:ext cx="2892508" cy="43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1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9D24831-94EC-CEA2-4B24-F0D231A82440}"/>
              </a:ext>
            </a:extLst>
          </p:cNvPr>
          <p:cNvSpPr/>
          <p:nvPr/>
        </p:nvSpPr>
        <p:spPr>
          <a:xfrm>
            <a:off x="9514099" y="2967334"/>
            <a:ext cx="2001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PUNTO DI FUGA</a:t>
            </a: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attentivo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Parete, Opere Murarie, Calcolo, Rosso">
            <a:extLst>
              <a:ext uri="{FF2B5EF4-FFF2-40B4-BE49-F238E27FC236}">
                <a16:creationId xmlns:a16="http://schemas.microsoft.com/office/drawing/2014/main" id="{9135A1A9-12B6-B140-5C58-26108B3B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61" y="1358660"/>
            <a:ext cx="2759494" cy="41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2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34366-548A-9C3F-789F-0E3327D80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9C47CF7-DABB-3D79-B8BD-218AD5DF3BA7}"/>
              </a:ext>
            </a:extLst>
          </p:cNvPr>
          <p:cNvSpPr txBox="1">
            <a:spLocks/>
          </p:cNvSpPr>
          <p:nvPr/>
        </p:nvSpPr>
        <p:spPr>
          <a:xfrm>
            <a:off x="365760" y="997463"/>
            <a:ext cx="3310705" cy="5888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C45AB68-3F8B-D88D-23A8-F03FC4A9E55D}"/>
              </a:ext>
            </a:extLst>
          </p:cNvPr>
          <p:cNvSpPr txBox="1">
            <a:spLocks/>
          </p:cNvSpPr>
          <p:nvPr/>
        </p:nvSpPr>
        <p:spPr>
          <a:xfrm>
            <a:off x="1841863" y="2317750"/>
            <a:ext cx="8508273" cy="2222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it-IT" sz="1800" b="0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Definizione dal Vocabolario Treccani: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0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 latino </a:t>
            </a:r>
            <a:r>
              <a:rPr lang="it-IT" sz="1800" b="0" i="1" dirty="0" err="1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aequilibrium</a:t>
            </a:r>
            <a:r>
              <a:rPr lang="it-IT" sz="1800" b="0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composto di </a:t>
            </a:r>
            <a:r>
              <a:rPr lang="it-IT" sz="1800" b="0" i="1" dirty="0" err="1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aequus</a:t>
            </a: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uguale</a:t>
            </a: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800" i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</a:t>
            </a: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bilancia</a:t>
            </a: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Condizione di quiete o di moto rettilineo uniforme di un corpo o di un sistema.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statico, e. dinamico, e. stabile.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1800" dirty="0">
              <a:solidFill>
                <a:srgbClr val="3E3F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it-IT" sz="1800" b="0" i="0" dirty="0">
              <a:solidFill>
                <a:srgbClr val="3E3F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87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CF95307-B5C6-48F5-B9A7-EC9D1DB888BD}"/>
              </a:ext>
            </a:extLst>
          </p:cNvPr>
          <p:cNvSpPr/>
          <p:nvPr/>
        </p:nvSpPr>
        <p:spPr>
          <a:xfrm>
            <a:off x="2020099" y="819380"/>
            <a:ext cx="30140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PROFONDITA’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APPEAL</a:t>
            </a: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Prospettiva accelerata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28D7A98-5FEA-00D7-1A70-A438DCCB4526}"/>
              </a:ext>
            </a:extLst>
          </p:cNvPr>
          <p:cNvSpPr/>
          <p:nvPr/>
        </p:nvSpPr>
        <p:spPr>
          <a:xfrm>
            <a:off x="695050" y="5368863"/>
            <a:ext cx="4655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VICINANZA DELL’OGGETTO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IMPATTO</a:t>
            </a: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Prospettiva rallentata</a:t>
            </a:r>
          </a:p>
        </p:txBody>
      </p:sp>
      <p:pic>
        <p:nvPicPr>
          <p:cNvPr id="2050" name="Picture 2" descr="Città, Strada, Vuoto, Calmatevi">
            <a:extLst>
              <a:ext uri="{FF2B5EF4-FFF2-40B4-BE49-F238E27FC236}">
                <a16:creationId xmlns:a16="http://schemas.microsoft.com/office/drawing/2014/main" id="{F6897ECD-98F6-3740-5F17-716C2E604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77" y="372675"/>
            <a:ext cx="4506259" cy="300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brarsi Volare, Insetto">
            <a:extLst>
              <a:ext uri="{FF2B5EF4-FFF2-40B4-BE49-F238E27FC236}">
                <a16:creationId xmlns:a16="http://schemas.microsoft.com/office/drawing/2014/main" id="{DC2F0538-0A80-FB3D-ED42-2832CDE4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76" y="3479438"/>
            <a:ext cx="4506259" cy="300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7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5176FEA-C198-4D69-0746-DE71268BACE3}"/>
              </a:ext>
            </a:extLst>
          </p:cNvPr>
          <p:cNvSpPr/>
          <p:nvPr/>
        </p:nvSpPr>
        <p:spPr>
          <a:xfrm>
            <a:off x="4107712" y="2732739"/>
            <a:ext cx="3976577" cy="1453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PROPORZIONI IDEALI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PIACERE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Sezione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aurea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0CBF74-2820-6993-28DC-2DE3041D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024" y="1324126"/>
            <a:ext cx="3713373" cy="4209747"/>
          </a:xfrm>
          <a:prstGeom prst="rect">
            <a:avLst/>
          </a:prstGeom>
        </p:spPr>
      </p:pic>
      <p:pic>
        <p:nvPicPr>
          <p:cNvPr id="5" name="Picture 2" descr="Umano, Leonardo Da Vinci">
            <a:extLst>
              <a:ext uri="{FF2B5EF4-FFF2-40B4-BE49-F238E27FC236}">
                <a16:creationId xmlns:a16="http://schemas.microsoft.com/office/drawing/2014/main" id="{2EDDAD01-BD1A-79E1-B211-A52E53706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0" y="1319046"/>
            <a:ext cx="3094943" cy="420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8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09F69DC-ACBC-9802-A7E3-5BAEB216D1F5}"/>
              </a:ext>
            </a:extLst>
          </p:cNvPr>
          <p:cNvSpPr/>
          <p:nvPr/>
        </p:nvSpPr>
        <p:spPr>
          <a:xfrm>
            <a:off x="4790486" y="3585238"/>
            <a:ext cx="6758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ENFASI SULLA VISIONE IN ORIZZONTALE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RIEQUILIBRIO</a:t>
            </a: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Applicazione della tecnica EMDR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95A5BF6-431E-ADA5-35DB-943BF654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266" y="4629298"/>
            <a:ext cx="7421022" cy="19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BAD7E32-7BBF-40F1-7A41-E3F46C9C77D5}"/>
              </a:ext>
            </a:extLst>
          </p:cNvPr>
          <p:cNvSpPr/>
          <p:nvPr/>
        </p:nvSpPr>
        <p:spPr>
          <a:xfrm>
            <a:off x="1132226" y="914776"/>
            <a:ext cx="442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ELEMENTI CARDINE DI UN AMBIENTE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Processo di astrazione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 cosa hanno in comune?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C82631D-A614-265E-A081-05BDE84E3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972" y="313508"/>
            <a:ext cx="2613484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6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BAD7E32-7BBF-40F1-7A41-E3F46C9C77D5}"/>
              </a:ext>
            </a:extLst>
          </p:cNvPr>
          <p:cNvSpPr/>
          <p:nvPr/>
        </p:nvSpPr>
        <p:spPr>
          <a:xfrm>
            <a:off x="1612041" y="2967335"/>
            <a:ext cx="2531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Soprattutto posturale</a:t>
            </a:r>
          </a:p>
        </p:txBody>
      </p:sp>
      <p:pic>
        <p:nvPicPr>
          <p:cNvPr id="2" name="Picture 2" descr="Libra, Pan, Equilibrio, Pesare">
            <a:extLst>
              <a:ext uri="{FF2B5EF4-FFF2-40B4-BE49-F238E27FC236}">
                <a16:creationId xmlns:a16="http://schemas.microsoft.com/office/drawing/2014/main" id="{20806BBE-A9CC-D452-26C4-1B70D4585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0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508C00-CDFC-2B1A-028E-DF318E2685BB}"/>
              </a:ext>
            </a:extLst>
          </p:cNvPr>
          <p:cNvSpPr txBox="1"/>
          <p:nvPr/>
        </p:nvSpPr>
        <p:spPr>
          <a:xfrm>
            <a:off x="761802" y="2743200"/>
            <a:ext cx="4646905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RIFERIMENTO ALL’IDENTITA’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 PROGETTO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Autodefinizione</a:t>
            </a:r>
            <a:endParaRPr lang="en-US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Protezione</a:t>
            </a:r>
            <a:endParaRPr lang="en-US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quilibrio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armonia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emoria/</a:t>
            </a: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riconoscimento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pertura </a:t>
            </a: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agli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italità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Uomo, Ritratto, Faccia, Umano, Foresta">
            <a:extLst>
              <a:ext uri="{FF2B5EF4-FFF2-40B4-BE49-F238E27FC236}">
                <a16:creationId xmlns:a16="http://schemas.microsoft.com/office/drawing/2014/main" id="{D511560B-3710-4DCC-C6C7-5358A7CA5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" r="1" b="11528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2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927B0C14-42AD-43BC-FC8D-3F3EE18B4AEE}"/>
              </a:ext>
            </a:extLst>
          </p:cNvPr>
          <p:cNvSpPr txBox="1">
            <a:spLocks/>
          </p:cNvSpPr>
          <p:nvPr/>
        </p:nvSpPr>
        <p:spPr>
          <a:xfrm>
            <a:off x="1049383" y="662940"/>
            <a:ext cx="8508273" cy="25984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progettazione è fondamentale </a:t>
            </a: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l’amore per quello che si fa</a:t>
            </a: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passione, la motivazione.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1800" dirty="0">
              <a:solidFill>
                <a:srgbClr val="3E3F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una parola, seguire l’</a:t>
            </a: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attitudine</a:t>
            </a: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L’amore rende immortale il progetto.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1800" b="0" i="0" dirty="0">
              <a:solidFill>
                <a:srgbClr val="3E3F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51ED04-87A2-7A40-F6D5-73BEA4E27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523" y="3167931"/>
            <a:ext cx="5124713" cy="32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A18AD702-E6F9-980C-642C-94A91220692C}"/>
              </a:ext>
            </a:extLst>
          </p:cNvPr>
          <p:cNvSpPr txBox="1">
            <a:spLocks/>
          </p:cNvSpPr>
          <p:nvPr/>
        </p:nvSpPr>
        <p:spPr>
          <a:xfrm>
            <a:off x="1841863" y="1674925"/>
            <a:ext cx="8508273" cy="35081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Nell’essere umano e</a:t>
            </a:r>
            <a:r>
              <a:rPr lang="it-IT" sz="1800" b="0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sistono diversi livelli di equilibrio, in correlazione tra loro, oggi si parla infatti di </a:t>
            </a: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psico-neuro-endocrino-immunologia</a:t>
            </a: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it-IT" sz="1800" b="0" i="0" dirty="0">
              <a:solidFill>
                <a:srgbClr val="3E3F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Consideriamo in questa sede in particolare:</a:t>
            </a:r>
          </a:p>
          <a:p>
            <a:pPr algn="just">
              <a:lnSpc>
                <a:spcPct val="150000"/>
              </a:lnSpc>
            </a:pP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’equilibrio organico </a:t>
            </a:r>
            <a:r>
              <a:rPr lang="it-IT" sz="1800" b="0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funzionamento generale dei processi organici, sistema immunitario, postura</a:t>
            </a:r>
            <a:endParaRPr lang="it-IT" sz="1800" b="0" i="0" dirty="0">
              <a:solidFill>
                <a:srgbClr val="3E3F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l’equilibrio psichico </a:t>
            </a: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funzionamento dei processi psichici, integrazione tra il sistema cognitivo e quello emotivo, e tra le tre istanze.</a:t>
            </a:r>
            <a:endParaRPr lang="it-IT" sz="1800" b="0" i="0" dirty="0">
              <a:solidFill>
                <a:srgbClr val="3E3F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6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749CBDBE-869F-B372-E647-A59B928EF29A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200" b="1" dirty="0"/>
              <a:t>Per </a:t>
            </a:r>
            <a:r>
              <a:rPr lang="en-US" sz="2200" b="1" dirty="0" err="1"/>
              <a:t>l’architetto</a:t>
            </a:r>
            <a:r>
              <a:rPr lang="en-US" sz="2200" b="1" dirty="0"/>
              <a:t> </a:t>
            </a:r>
            <a:r>
              <a:rPr lang="en-US" sz="2200" dirty="0"/>
              <a:t>in </a:t>
            </a:r>
            <a:r>
              <a:rPr lang="en-US" sz="2200" dirty="0" err="1"/>
              <a:t>particolare</a:t>
            </a:r>
            <a:r>
              <a:rPr lang="en-US" sz="2200" dirty="0"/>
              <a:t>, a </a:t>
            </a:r>
            <a:r>
              <a:rPr lang="en-US" sz="2200" dirty="0" err="1"/>
              <a:t>livello</a:t>
            </a:r>
            <a:r>
              <a:rPr lang="en-US" sz="2200" dirty="0"/>
              <a:t> </a:t>
            </a:r>
            <a:r>
              <a:rPr lang="en-US" sz="2200" dirty="0" err="1"/>
              <a:t>corporeo</a:t>
            </a:r>
            <a:r>
              <a:rPr lang="en-US" sz="2200" dirty="0"/>
              <a:t> </a:t>
            </a:r>
            <a:r>
              <a:rPr lang="en-US" sz="2200" b="1" dirty="0" err="1"/>
              <a:t>l’equilibrio</a:t>
            </a:r>
            <a:r>
              <a:rPr lang="en-US" sz="2200" b="1" dirty="0"/>
              <a:t> </a:t>
            </a:r>
            <a:r>
              <a:rPr lang="en-US" sz="2200" b="1" dirty="0" err="1"/>
              <a:t>fondamentale</a:t>
            </a:r>
            <a:r>
              <a:rPr lang="en-US" sz="2200" b="1" dirty="0"/>
              <a:t> è </a:t>
            </a:r>
            <a:r>
              <a:rPr lang="en-US" sz="2200" b="1" dirty="0" err="1"/>
              <a:t>quello</a:t>
            </a:r>
            <a:r>
              <a:rPr lang="en-US" sz="2200" b="1" dirty="0"/>
              <a:t> </a:t>
            </a:r>
            <a:r>
              <a:rPr lang="en-US" sz="2200" b="1" dirty="0" err="1"/>
              <a:t>posturale</a:t>
            </a:r>
            <a:r>
              <a:rPr lang="en-US" sz="2200" dirty="0"/>
              <a:t>.</a:t>
            </a:r>
          </a:p>
          <a:p>
            <a:pPr marL="0"/>
            <a:endParaRPr lang="en-US" sz="2200" dirty="0"/>
          </a:p>
          <a:p>
            <a:pPr marL="0"/>
            <a:r>
              <a:rPr lang="en-US" sz="2200" b="1" dirty="0"/>
              <a:t>Esso influenza lo </a:t>
            </a:r>
            <a:r>
              <a:rPr lang="en-US" sz="2200" b="1" dirty="0" err="1"/>
              <a:t>stato</a:t>
            </a:r>
            <a:r>
              <a:rPr lang="en-US" sz="2200" b="1" dirty="0"/>
              <a:t> </a:t>
            </a:r>
            <a:r>
              <a:rPr lang="en-US" sz="2200" b="1" dirty="0" err="1"/>
              <a:t>percettivo</a:t>
            </a:r>
            <a:r>
              <a:rPr lang="en-US" sz="2200" b="1" dirty="0"/>
              <a:t> e </a:t>
            </a:r>
            <a:r>
              <a:rPr lang="en-US" sz="2200" b="1" dirty="0" err="1"/>
              <a:t>psichico</a:t>
            </a:r>
            <a:r>
              <a:rPr lang="en-US" sz="2200" b="1" dirty="0"/>
              <a:t>, la forza di </a:t>
            </a:r>
            <a:r>
              <a:rPr lang="en-US" sz="2200" b="1" dirty="0" err="1"/>
              <a:t>reazione</a:t>
            </a:r>
            <a:r>
              <a:rPr lang="en-US" sz="2200" b="1" dirty="0"/>
              <a:t> </a:t>
            </a:r>
            <a:r>
              <a:rPr lang="en-US" sz="2200" b="1" dirty="0" err="1"/>
              <a:t>agli</a:t>
            </a:r>
            <a:r>
              <a:rPr lang="en-US" sz="2200" b="1" dirty="0"/>
              <a:t> </a:t>
            </a:r>
            <a:r>
              <a:rPr lang="en-US" sz="2200" b="1" dirty="0" err="1"/>
              <a:t>stimoli</a:t>
            </a:r>
            <a:r>
              <a:rPr lang="en-US" sz="2200" b="1" dirty="0"/>
              <a:t> e la </a:t>
            </a:r>
            <a:r>
              <a:rPr lang="en-US" sz="2200" b="1" dirty="0" err="1"/>
              <a:t>capacità</a:t>
            </a:r>
            <a:r>
              <a:rPr lang="en-US" sz="2200" b="1" dirty="0"/>
              <a:t> </a:t>
            </a:r>
            <a:r>
              <a:rPr lang="en-US" sz="2200" b="1" dirty="0" err="1"/>
              <a:t>creativa</a:t>
            </a:r>
            <a:r>
              <a:rPr lang="en-US" sz="2200" b="1" dirty="0"/>
              <a:t> e </a:t>
            </a:r>
            <a:r>
              <a:rPr lang="en-US" sz="2200" b="1" dirty="0" err="1"/>
              <a:t>progettuale</a:t>
            </a:r>
            <a:r>
              <a:rPr lang="en-US" sz="2200" b="1" dirty="0"/>
              <a:t> in </a:t>
            </a:r>
            <a:r>
              <a:rPr lang="en-US" sz="2200" b="1" dirty="0" err="1"/>
              <a:t>particolare</a:t>
            </a:r>
            <a:r>
              <a:rPr lang="en-US" sz="2200" b="1" dirty="0"/>
              <a:t>.</a:t>
            </a:r>
          </a:p>
          <a:p>
            <a:pPr marL="0"/>
            <a:endParaRPr lang="en-US" sz="2200" b="0" i="0" dirty="0">
              <a:effectLst/>
            </a:endParaRPr>
          </a:p>
          <a:p>
            <a:pPr marL="0"/>
            <a:endParaRPr lang="en-US" sz="2200" dirty="0"/>
          </a:p>
        </p:txBody>
      </p:sp>
      <p:pic>
        <p:nvPicPr>
          <p:cNvPr id="1026" name="Picture 2" descr="Libra, Pan, Equilibrio, Pesare">
            <a:extLst>
              <a:ext uri="{FF2B5EF4-FFF2-40B4-BE49-F238E27FC236}">
                <a16:creationId xmlns:a16="http://schemas.microsoft.com/office/drawing/2014/main" id="{DA092ADF-F2E0-32B0-EBDC-912F9B139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3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disegno, Arte bambini, schizzo, Line art&#10;&#10;Descrizione generata automaticamente">
            <a:extLst>
              <a:ext uri="{FF2B5EF4-FFF2-40B4-BE49-F238E27FC236}">
                <a16:creationId xmlns:a16="http://schemas.microsoft.com/office/drawing/2014/main" id="{BAA1B9DC-82D7-51F6-1893-B4CFBACA4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84" b="-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A64C520E-CC81-865E-4A16-2A5E9EBC9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15" r="13723" b="-1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fante, Mano, Neonato, Bambino, Presa">
            <a:extLst>
              <a:ext uri="{FF2B5EF4-FFF2-40B4-BE49-F238E27FC236}">
                <a16:creationId xmlns:a16="http://schemas.microsoft.com/office/drawing/2014/main" id="{EB1E51D5-2C71-8510-92B2-1304E2E3D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0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4CD2986-B5F4-2DE2-A32A-86C10CBACBF4}"/>
              </a:ext>
            </a:extLst>
          </p:cNvPr>
          <p:cNvSpPr txBox="1">
            <a:spLocks/>
          </p:cNvSpPr>
          <p:nvPr/>
        </p:nvSpPr>
        <p:spPr>
          <a:xfrm>
            <a:off x="8658508" y="784103"/>
            <a:ext cx="3310705" cy="5888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IDENTITA’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1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5F7E1-FC87-AAD8-CF98-2E106D94CD4A}"/>
              </a:ext>
            </a:extLst>
          </p:cNvPr>
          <p:cNvSpPr txBox="1">
            <a:spLocks/>
          </p:cNvSpPr>
          <p:nvPr/>
        </p:nvSpPr>
        <p:spPr>
          <a:xfrm>
            <a:off x="3222170" y="1224010"/>
            <a:ext cx="5747657" cy="588871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L’Io - pelle</a:t>
            </a:r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41F483-FADB-3C1D-3EF4-CFD10B18A8F3}"/>
              </a:ext>
            </a:extLst>
          </p:cNvPr>
          <p:cNvSpPr txBox="1">
            <a:spLocks/>
          </p:cNvSpPr>
          <p:nvPr/>
        </p:nvSpPr>
        <p:spPr>
          <a:xfrm>
            <a:off x="938446" y="2443209"/>
            <a:ext cx="10315107" cy="31907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La pelle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è una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struttura dinamica che mette in relazione due mondi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cute 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 un ruolo decisivo nel 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mantenimento omeostatico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dell’organismo.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nozione di 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pelle psichica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elaborata da 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Esther </a:t>
            </a:r>
            <a:r>
              <a:rPr lang="it-IT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Bick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nel 1968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L’Io-pelle di </a:t>
            </a:r>
            <a:r>
              <a:rPr lang="it-IT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Anzieu</a:t>
            </a: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 sensazioni cutanee rendono possibile la formazione dello spazio psichico.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it-IT" sz="1800" dirty="0">
              <a:solidFill>
                <a:srgbClr val="3E3F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2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A6A5C-689E-CC6C-50FD-68E8F4B3F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1AA928B0-2EBA-70E3-2912-91E79EC86C37}"/>
              </a:ext>
            </a:extLst>
          </p:cNvPr>
          <p:cNvSpPr txBox="1">
            <a:spLocks/>
          </p:cNvSpPr>
          <p:nvPr/>
        </p:nvSpPr>
        <p:spPr>
          <a:xfrm>
            <a:off x="938446" y="1698719"/>
            <a:ext cx="10315107" cy="48341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livello progettuale entra sempre in gioco l’identità della persona</a:t>
            </a:r>
            <a:r>
              <a:rPr lang="it-IT" sz="1800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del committente, del progettista, delle persone che fruiranno di un dato ambiente, dei semplici osservatori.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persona, l’identità della persona, ha bisogno che vengano rispettati </a:t>
            </a: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 parametri</a:t>
            </a: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800" i="0" dirty="0">
              <a:solidFill>
                <a:srgbClr val="3E3F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Autodefinizione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Protezione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quilibrio/armonia</a:t>
            </a:r>
            <a:endParaRPr lang="it-IT" sz="1800" b="1" dirty="0">
              <a:solidFill>
                <a:srgbClr val="3E3F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emoria/riconoscimento</a:t>
            </a:r>
            <a:endParaRPr lang="it-IT" sz="1800" b="1" dirty="0">
              <a:solidFill>
                <a:srgbClr val="3E3F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pertura agli altri</a:t>
            </a:r>
            <a:endParaRPr lang="it-IT" sz="1800" b="1" dirty="0">
              <a:solidFill>
                <a:srgbClr val="3E3F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italità.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E1A4DF-47C4-C36A-7A86-A4AF63CF4749}"/>
              </a:ext>
            </a:extLst>
          </p:cNvPr>
          <p:cNvSpPr txBox="1">
            <a:spLocks/>
          </p:cNvSpPr>
          <p:nvPr/>
        </p:nvSpPr>
        <p:spPr>
          <a:xfrm>
            <a:off x="3211240" y="951993"/>
            <a:ext cx="5747657" cy="588871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L’Io psichico e gli elementi identitari</a:t>
            </a:r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5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34366-548A-9C3F-789F-0E3327D80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9C47CF7-DABB-3D79-B8BD-218AD5DF3BA7}"/>
              </a:ext>
            </a:extLst>
          </p:cNvPr>
          <p:cNvSpPr txBox="1">
            <a:spLocks/>
          </p:cNvSpPr>
          <p:nvPr/>
        </p:nvSpPr>
        <p:spPr>
          <a:xfrm>
            <a:off x="3222168" y="966983"/>
            <a:ext cx="5747657" cy="588871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Declinazione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sulla progettazione</a:t>
            </a:r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C45AB68-3F8B-D88D-23A8-F03FC4A9E55D}"/>
              </a:ext>
            </a:extLst>
          </p:cNvPr>
          <p:cNvSpPr txBox="1">
            <a:spLocks/>
          </p:cNvSpPr>
          <p:nvPr/>
        </p:nvSpPr>
        <p:spPr>
          <a:xfrm>
            <a:off x="1841859" y="1811020"/>
            <a:ext cx="8508273" cy="39555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it-IT" sz="1800" b="0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Progetto di architettura come </a:t>
            </a: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pratica sociale, rivolta al sé individuale e collettivo</a:t>
            </a:r>
            <a:r>
              <a:rPr lang="it-IT" sz="1800" b="0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che tiene conto dei </a:t>
            </a: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bisogni </a:t>
            </a:r>
            <a:r>
              <a:rPr lang="it-IT" sz="1800" b="0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che costituisce una </a:t>
            </a: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pelle-struttura identitaria esterna al soggetto</a:t>
            </a:r>
            <a:r>
              <a:rPr lang="it-IT" sz="1800" b="0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1800" b="0" i="0" dirty="0">
              <a:solidFill>
                <a:srgbClr val="3E3F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1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Azione sociale, responsabilità</a:t>
            </a: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1800" dirty="0">
              <a:solidFill>
                <a:srgbClr val="3E3F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b="1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Sviluppare il meglio di se stessi, all’interno di </a:t>
            </a:r>
            <a:r>
              <a:rPr lang="it-IT" sz="1800" b="1" i="0" u="sng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contesto favorevole</a:t>
            </a:r>
            <a:r>
              <a:rPr lang="it-IT" sz="1800" b="0" i="0" dirty="0">
                <a:solidFill>
                  <a:srgbClr val="3E3F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1800" dirty="0">
                <a:solidFill>
                  <a:srgbClr val="3E3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contesto è dato dall’ambiente, naturale e costruito, come una pelle identitaria.</a:t>
            </a:r>
            <a:endParaRPr lang="it-IT" sz="1800" b="0" i="0" dirty="0">
              <a:solidFill>
                <a:srgbClr val="3E3F3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86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1228</Words>
  <Application>Microsoft Office PowerPoint</Application>
  <PresentationFormat>Widescreen</PresentationFormat>
  <Paragraphs>125</Paragraphs>
  <Slides>26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Google Sans</vt:lpstr>
      <vt:lpstr>inherit</vt:lpstr>
      <vt:lpstr>Open Sans</vt:lpstr>
      <vt:lpstr>Palatino Linotype</vt:lpstr>
      <vt:lpstr>Poppins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sul  PATIO a</dc:title>
  <dc:creator>Marcella Taricco</dc:creator>
  <cp:lastModifiedBy>Marcella Taricco</cp:lastModifiedBy>
  <cp:revision>161</cp:revision>
  <dcterms:created xsi:type="dcterms:W3CDTF">2023-05-10T10:26:45Z</dcterms:created>
  <dcterms:modified xsi:type="dcterms:W3CDTF">2024-04-09T16:40:22Z</dcterms:modified>
</cp:coreProperties>
</file>