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86" r:id="rId2"/>
    <p:sldId id="287" r:id="rId3"/>
    <p:sldId id="292" r:id="rId4"/>
    <p:sldId id="290" r:id="rId5"/>
    <p:sldId id="296" r:id="rId6"/>
    <p:sldId id="298" r:id="rId7"/>
    <p:sldId id="300" r:id="rId8"/>
    <p:sldId id="302" r:id="rId9"/>
    <p:sldId id="303" r:id="rId10"/>
    <p:sldId id="305" r:id="rId11"/>
    <p:sldId id="306" r:id="rId12"/>
    <p:sldId id="307" r:id="rId13"/>
    <p:sldId id="308" r:id="rId14"/>
    <p:sldId id="309" r:id="rId15"/>
    <p:sldId id="304" r:id="rId16"/>
    <p:sldId id="310" r:id="rId17"/>
    <p:sldId id="266" r:id="rId18"/>
    <p:sldId id="280" r:id="rId19"/>
    <p:sldId id="281" r:id="rId20"/>
    <p:sldId id="258" r:id="rId21"/>
    <p:sldId id="265" r:id="rId22"/>
    <p:sldId id="264" r:id="rId23"/>
    <p:sldId id="274" r:id="rId24"/>
    <p:sldId id="272" r:id="rId25"/>
    <p:sldId id="260" r:id="rId26"/>
    <p:sldId id="261" r:id="rId27"/>
    <p:sldId id="284" r:id="rId28"/>
    <p:sldId id="276" r:id="rId29"/>
    <p:sldId id="311" r:id="rId30"/>
    <p:sldId id="314" r:id="rId31"/>
    <p:sldId id="312" r:id="rId32"/>
    <p:sldId id="313" r:id="rId33"/>
    <p:sldId id="315" r:id="rId34"/>
    <p:sldId id="316" r:id="rId3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01" autoAdjust="0"/>
    <p:restoredTop sz="81197" autoAdjust="0"/>
  </p:normalViewPr>
  <p:slideViewPr>
    <p:cSldViewPr snapToGrid="0">
      <p:cViewPr varScale="1">
        <p:scale>
          <a:sx n="51" d="100"/>
          <a:sy n="51" d="100"/>
        </p:scale>
        <p:origin x="1564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 varScale="1">
      <p:scale>
        <a:sx n="100" d="100"/>
        <a:sy n="100" d="100"/>
      </p:scale>
      <p:origin x="0" y="-126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FC3BBE-46FD-458A-972C-66E28DF0400E}" type="datetimeFigureOut">
              <a:rPr lang="it-IT" smtClean="0"/>
              <a:t>03/04/2024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DFE783-4B03-4F8A-B48B-2DDE868E34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963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it-IT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La </a:t>
            </a:r>
            <a:r>
              <a:rPr lang="it-IT" sz="12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piramide di Maslow</a:t>
            </a:r>
            <a:r>
              <a:rPr lang="it-IT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o </a:t>
            </a:r>
            <a:r>
              <a:rPr lang="it-IT" sz="12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scala gerarchica delle necessità umane</a:t>
            </a:r>
            <a:r>
              <a:rPr lang="it-IT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è una teoria psicologica proposta da Abraham Maslow nella sua opera </a:t>
            </a:r>
            <a:r>
              <a:rPr lang="it-IT" sz="12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Teoria della motivazione umana</a:t>
            </a:r>
            <a:r>
              <a:rPr lang="it-IT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it-IT" sz="12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 theory of human </a:t>
            </a:r>
            <a:r>
              <a:rPr lang="it-IT" sz="1200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motivation</a:t>
            </a:r>
            <a:r>
              <a:rPr lang="it-IT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del </a:t>
            </a:r>
            <a:r>
              <a:rPr lang="it-IT" sz="12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1943</a:t>
            </a:r>
            <a:r>
              <a:rPr lang="it-IT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e successivamente ampliata. </a:t>
            </a:r>
          </a:p>
          <a:p>
            <a:pPr algn="just"/>
            <a:r>
              <a:rPr lang="it-IT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Ottenne un'incredibile notorietà, non solo nel campo della psicologia, ma anche nel settore commerciale, nel marketing e nella pubblicità. </a:t>
            </a:r>
          </a:p>
          <a:p>
            <a:pPr algn="just"/>
            <a:r>
              <a:rPr lang="it-IT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La scala delle necessità si descrive come una piramide di cinque livelli: i primi quattro livelli possono essere raggruppati come «necessità di deficit» (</a:t>
            </a:r>
            <a:r>
              <a:rPr lang="it-IT" sz="12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deficit </a:t>
            </a:r>
            <a:r>
              <a:rPr lang="it-IT" sz="1200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needs</a:t>
            </a:r>
            <a:r>
              <a:rPr lang="it-IT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), mentre il livello superiore è denominato «autorealizzazione», «motivazione di crescita» o «necessità di essere» (</a:t>
            </a:r>
            <a:r>
              <a:rPr lang="it-IT" sz="1200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being</a:t>
            </a:r>
            <a:r>
              <a:rPr lang="it-IT" sz="12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200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needs</a:t>
            </a:r>
            <a:r>
              <a:rPr lang="it-IT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).</a:t>
            </a:r>
          </a:p>
          <a:p>
            <a:pPr algn="just"/>
            <a:endParaRPr lang="it-IT" sz="12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it-IT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Le ipotesi alla base della teoria sono che si possa arrivare alle necessità superiori quando le necessità inferiori sono state soddisfatte, e che tutti aspirino a soddisfare le necessità superiori. </a:t>
            </a:r>
          </a:p>
          <a:p>
            <a:pPr algn="just"/>
            <a:r>
              <a:rPr lang="it-IT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Le forze di sviluppo danno luogo ad un moto ascendente nella gerarchia, mentre le forze regressive spingono le necessità preponderanti verso il basso nella gerarchia.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FE783-4B03-4F8A-B48B-2DDE868E3419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9419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dirty="0">
                <a:solidFill>
                  <a:srgbClr val="3E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PROSPETTIVA RALLENTATA: </a:t>
            </a:r>
            <a:r>
              <a:rPr lang="it-IT" dirty="0"/>
              <a:t>o </a:t>
            </a:r>
            <a:r>
              <a:rPr lang="it-IT" dirty="0" err="1"/>
              <a:t>antiprospettiva</a:t>
            </a:r>
            <a:r>
              <a:rPr lang="it-IT" dirty="0"/>
              <a:t>, strategia che </a:t>
            </a:r>
            <a:r>
              <a:rPr lang="it-IT" b="1" dirty="0"/>
              <a:t>mira a creare un accorciamento dei volumi</a:t>
            </a:r>
            <a:r>
              <a:rPr lang="it-IT" dirty="0"/>
              <a:t>, è l’espediente che fa apparire più vicini gli oggetti lontani, solitamente utilizzata nelle colonne, nelle sculture molto alte o nelle facciate architettoniche.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/>
              <a:t>Piazza di Pienza di Bernardo Rossellino</a:t>
            </a:r>
            <a:r>
              <a:rPr lang="it-IT" dirty="0"/>
              <a:t>, con un</a:t>
            </a:r>
            <a:r>
              <a:rPr lang="it-IT" b="0" i="0" dirty="0">
                <a:solidFill>
                  <a:srgbClr val="515151"/>
                </a:solidFill>
                <a:effectLst/>
                <a:latin typeface="Roboto_"/>
              </a:rPr>
              <a:t> gioco di prospettive inverse che fa sì che la piazza appaia più larga e più corta se vista dal lato porticato e la chiesa più maestosa e incombente. Uscendo dalla chiesa la vista è in prospettiva accelerata e la piazza appare più profonda di quanto non sia realmente</a:t>
            </a:r>
            <a:r>
              <a:rPr lang="it-IT" dirty="0"/>
              <a:t>. </a:t>
            </a:r>
            <a:r>
              <a:rPr lang="it-IT" b="0" i="0" dirty="0">
                <a:solidFill>
                  <a:srgbClr val="515151"/>
                </a:solidFill>
                <a:effectLst/>
                <a:latin typeface="Roboto_"/>
              </a:rPr>
              <a:t>Dal 1458 al 1462 Bernardo Rossellino prese in carico la progettazione della città voluta da Papa Pio II, il quale gli affidò la ristrutturazione dell’antico borgo di </a:t>
            </a:r>
            <a:r>
              <a:rPr lang="it-IT" b="0" i="1" dirty="0">
                <a:solidFill>
                  <a:srgbClr val="515151"/>
                </a:solidFill>
                <a:effectLst/>
                <a:latin typeface="Roboto_"/>
              </a:rPr>
              <a:t>Corsignano.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/>
              <a:t>Piazza del Campidoglio a Roma di Michelangelo</a:t>
            </a:r>
            <a:r>
              <a:rPr lang="it-IT" dirty="0"/>
              <a:t>. </a:t>
            </a:r>
            <a:r>
              <a:rPr lang="it-IT" b="0" i="0" dirty="0">
                <a:solidFill>
                  <a:srgbClr val="1F1F1F"/>
                </a:solidFill>
                <a:effectLst/>
                <a:latin typeface="Google Sans"/>
              </a:rPr>
              <a:t>Sia la </a:t>
            </a:r>
            <a:r>
              <a:rPr lang="it-IT" b="0" i="0" dirty="0">
                <a:solidFill>
                  <a:srgbClr val="040C28"/>
                </a:solidFill>
                <a:effectLst/>
                <a:latin typeface="Google Sans"/>
              </a:rPr>
              <a:t>piazza</a:t>
            </a:r>
            <a:r>
              <a:rPr lang="it-IT" b="0" i="0" dirty="0">
                <a:solidFill>
                  <a:srgbClr val="1F1F1F"/>
                </a:solidFill>
                <a:effectLst/>
                <a:latin typeface="Google Sans"/>
              </a:rPr>
              <a:t> che la scala afferente sono trapezoidali, espandendosi entrambe verso il Palazzo Senatorio sullo sfondo, in modo da creare una </a:t>
            </a:r>
            <a:r>
              <a:rPr lang="it-IT" b="0" i="0" dirty="0">
                <a:solidFill>
                  <a:srgbClr val="040C28"/>
                </a:solidFill>
                <a:effectLst/>
                <a:latin typeface="Google Sans"/>
              </a:rPr>
              <a:t>prospettiva rallentata</a:t>
            </a:r>
            <a:r>
              <a:rPr lang="it-IT" b="0" i="0" dirty="0">
                <a:solidFill>
                  <a:srgbClr val="1F1F1F"/>
                </a:solidFill>
                <a:effectLst/>
                <a:latin typeface="Google Sans"/>
              </a:rPr>
              <a:t> che lo fa apparire più largo e più vicino.</a:t>
            </a:r>
            <a:endParaRPr lang="it-IT" dirty="0"/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In entrambi questi casi si è utilizzata la forma trapezoidale, ottenendo un accorciamento dei volumi.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FE783-4B03-4F8A-B48B-2DDE868E3419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3920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latin typeface="+mn-lt"/>
              </a:rPr>
              <a:t>PROSPETTIVA RALLENTATA: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="1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latin typeface="+mn-lt"/>
              </a:rPr>
              <a:t>Giudizio Universale di Michelangelo Buonarroti</a:t>
            </a:r>
            <a:r>
              <a:rPr lang="it-IT" dirty="0">
                <a:latin typeface="+mn-lt"/>
              </a:rPr>
              <a:t>, </a:t>
            </a:r>
            <a:r>
              <a:rPr lang="it-IT" b="0" i="0" dirty="0">
                <a:solidFill>
                  <a:srgbClr val="202122"/>
                </a:solidFill>
                <a:effectLst/>
                <a:latin typeface="+mn-lt"/>
              </a:rPr>
              <a:t>realizzato </a:t>
            </a:r>
            <a:r>
              <a:rPr lang="it-IT" b="1" i="0" dirty="0">
                <a:solidFill>
                  <a:srgbClr val="202122"/>
                </a:solidFill>
                <a:effectLst/>
                <a:latin typeface="+mn-lt"/>
              </a:rPr>
              <a:t>tra il 1536 e il 1541 </a:t>
            </a:r>
            <a:r>
              <a:rPr lang="it-IT" b="0" i="0" dirty="0">
                <a:solidFill>
                  <a:srgbClr val="202122"/>
                </a:solidFill>
                <a:effectLst/>
                <a:latin typeface="+mn-lt"/>
              </a:rPr>
              <a:t>su commissione di Papa Clemente VII per decorare la parete dietro l’altare della Cappella Sistina.</a:t>
            </a:r>
            <a:endParaRPr lang="it-IT" dirty="0">
              <a:latin typeface="+mn-lt"/>
            </a:endParaRPr>
          </a:p>
          <a:p>
            <a:r>
              <a:rPr lang="it-IT" b="0" i="0" dirty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>E’ un altro caso di prospettiva rallentata: l'affresco è diviso in tre fasce orizzontali: la terra, la zona intermedia e il cielo, l'altezza di queste fasce cresce progressivamente e l'ultima oltrepassa perfino le cornici laterali.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FE783-4B03-4F8A-B48B-2DDE868E3419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82823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B2D34-49ED-509E-F27C-514FC7E47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7341A25-83CE-9CF1-422D-B609155879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6D1A36C-452A-EDCA-E096-9B4056B21A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1" i="0" dirty="0">
                <a:solidFill>
                  <a:srgbClr val="696572"/>
                </a:solidFill>
                <a:effectLst/>
                <a:latin typeface="Roboto" panose="02000000000000000000" pitchFamily="2" charset="0"/>
              </a:rPr>
              <a:t>EMDR</a:t>
            </a:r>
            <a:r>
              <a:rPr lang="it-IT" b="0" i="0" dirty="0">
                <a:solidFill>
                  <a:srgbClr val="696572"/>
                </a:solidFill>
                <a:effectLst/>
                <a:latin typeface="Roboto" panose="02000000000000000000" pitchFamily="2" charset="0"/>
              </a:rPr>
              <a:t> (Eye </a:t>
            </a:r>
            <a:r>
              <a:rPr lang="it-IT" b="0" i="0" dirty="0" err="1">
                <a:solidFill>
                  <a:srgbClr val="696572"/>
                </a:solidFill>
                <a:effectLst/>
                <a:latin typeface="Roboto" panose="02000000000000000000" pitchFamily="2" charset="0"/>
              </a:rPr>
              <a:t>Movement</a:t>
            </a:r>
            <a:r>
              <a:rPr lang="it-IT" b="0" i="0" dirty="0">
                <a:solidFill>
                  <a:srgbClr val="696572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it-IT" b="0" i="0" dirty="0" err="1">
                <a:solidFill>
                  <a:srgbClr val="696572"/>
                </a:solidFill>
                <a:effectLst/>
                <a:latin typeface="Roboto" panose="02000000000000000000" pitchFamily="2" charset="0"/>
              </a:rPr>
              <a:t>Desensitization</a:t>
            </a:r>
            <a:r>
              <a:rPr lang="it-IT" b="0" i="0" dirty="0">
                <a:solidFill>
                  <a:srgbClr val="696572"/>
                </a:solidFill>
                <a:effectLst/>
                <a:latin typeface="Roboto" panose="02000000000000000000" pitchFamily="2" charset="0"/>
              </a:rPr>
              <a:t> and </a:t>
            </a:r>
            <a:r>
              <a:rPr lang="it-IT" b="0" i="0" dirty="0" err="1">
                <a:solidFill>
                  <a:srgbClr val="696572"/>
                </a:solidFill>
                <a:effectLst/>
                <a:latin typeface="Roboto" panose="02000000000000000000" pitchFamily="2" charset="0"/>
              </a:rPr>
              <a:t>Reprocessing</a:t>
            </a:r>
            <a:r>
              <a:rPr lang="it-IT" b="0" i="0" dirty="0">
                <a:solidFill>
                  <a:srgbClr val="696572"/>
                </a:solidFill>
                <a:effectLst/>
                <a:latin typeface="Roboto" panose="02000000000000000000" pitchFamily="2" charset="0"/>
              </a:rPr>
              <a:t>) è una tecnica psicoterapeutica ideata da Francine Shapiro nel 1989. </a:t>
            </a:r>
          </a:p>
          <a:p>
            <a:r>
              <a:rPr lang="it-IT" b="0" i="0" dirty="0">
                <a:solidFill>
                  <a:srgbClr val="696572"/>
                </a:solidFill>
                <a:effectLst/>
                <a:latin typeface="Roboto" panose="02000000000000000000" pitchFamily="2" charset="0"/>
              </a:rPr>
              <a:t>Questa metodologia, utile per il trattamento di disturbi causati da eventi stressanti o traumatici come il disturbo da stress post-traumatico, sfrutta i movimenti oculari alternati, o altre forme di stimolazione alternata destra/sinistra, per ristabilire l’equilibrio eccitatorio/inibitorio, permettendo così una migliore comunicazione tra gli emisferi cerebrali.</a:t>
            </a:r>
          </a:p>
          <a:p>
            <a:endParaRPr lang="it-IT" b="0" i="0" dirty="0">
              <a:solidFill>
                <a:srgbClr val="696572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it-IT" b="1" i="0" dirty="0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Studi di Elettrofisiologia</a:t>
            </a:r>
          </a:p>
          <a:p>
            <a:pPr algn="l"/>
            <a:r>
              <a:rPr lang="it-IT" b="0" i="0" dirty="0">
                <a:solidFill>
                  <a:srgbClr val="000000"/>
                </a:solidFill>
                <a:effectLst/>
                <a:latin typeface="Merriweather" panose="020F0502020204030204" pitchFamily="2" charset="0"/>
              </a:rPr>
              <a:t>Uno studio che ha utilizzato </a:t>
            </a:r>
            <a:r>
              <a:rPr lang="it-IT" b="1" i="0" dirty="0">
                <a:solidFill>
                  <a:srgbClr val="000000"/>
                </a:solidFill>
                <a:effectLst/>
                <a:latin typeface="Merriweather" panose="020F0502020204030204" pitchFamily="2" charset="0"/>
              </a:rPr>
              <a:t>l’elettroencefalogramma </a:t>
            </a:r>
            <a:r>
              <a:rPr lang="it-IT" b="0" i="0" dirty="0">
                <a:solidFill>
                  <a:srgbClr val="000000"/>
                </a:solidFill>
                <a:effectLst/>
                <a:latin typeface="Merriweather" panose="020F0502020204030204" pitchFamily="2" charset="0"/>
              </a:rPr>
              <a:t>(EEG) ha rilevato che i movimenti oculari bilaterali, una componente chiave della terapia EMDR, </a:t>
            </a:r>
            <a:r>
              <a:rPr lang="it-IT" b="1" i="0" dirty="0">
                <a:solidFill>
                  <a:srgbClr val="000000"/>
                </a:solidFill>
                <a:effectLst/>
                <a:latin typeface="Merriweather" panose="020F0502020204030204" pitchFamily="2" charset="0"/>
              </a:rPr>
              <a:t>migliorano l’interazione interemisferica</a:t>
            </a:r>
            <a:r>
              <a:rPr lang="it-IT" b="0" i="0" dirty="0">
                <a:solidFill>
                  <a:srgbClr val="000000"/>
                </a:solidFill>
                <a:effectLst/>
                <a:latin typeface="Merriweather" panose="020F0502020204030204" pitchFamily="2" charset="0"/>
              </a:rPr>
              <a:t>. Ciò suggerisce che i movimenti oculari utilizzati nell’EMDR possono facilitare la comunicazione tra gli emisferi cerebrali.</a:t>
            </a:r>
          </a:p>
          <a:p>
            <a:pPr algn="l"/>
            <a:r>
              <a:rPr lang="it-IT" b="1" i="0" dirty="0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  <a:t>Studi di Neurofisiologia</a:t>
            </a:r>
          </a:p>
          <a:p>
            <a:pPr algn="l"/>
            <a:r>
              <a:rPr lang="it-IT" b="0" i="0" dirty="0">
                <a:solidFill>
                  <a:srgbClr val="000000"/>
                </a:solidFill>
                <a:effectLst/>
                <a:latin typeface="Merriweather" panose="020F0502020204030204" pitchFamily="2" charset="0"/>
              </a:rPr>
              <a:t>Studi neurofisiologici hanno dimostrato che l’</a:t>
            </a:r>
            <a:r>
              <a:rPr lang="it-IT" b="1" i="0" dirty="0">
                <a:solidFill>
                  <a:srgbClr val="000000"/>
                </a:solidFill>
                <a:effectLst/>
                <a:latin typeface="Merriweather" panose="020F0502020204030204" pitchFamily="2" charset="0"/>
              </a:rPr>
              <a:t>EMDR disattiva in modo efficace le regioni del mesencefalo coinvolte nella </a:t>
            </a:r>
            <a:r>
              <a:rPr lang="it-IT" b="1" i="0" dirty="0" err="1">
                <a:solidFill>
                  <a:srgbClr val="000000"/>
                </a:solidFill>
                <a:effectLst/>
                <a:latin typeface="Merriweather" panose="020F0502020204030204" pitchFamily="2" charset="0"/>
              </a:rPr>
              <a:t>downregulation</a:t>
            </a:r>
            <a:r>
              <a:rPr lang="it-IT" b="0" i="0" dirty="0">
                <a:solidFill>
                  <a:srgbClr val="000000"/>
                </a:solidFill>
                <a:effectLst/>
                <a:latin typeface="Merriweather" panose="020F0502020204030204" pitchFamily="2" charset="0"/>
              </a:rPr>
              <a:t> dell’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Merriweather" panose="020F0502020204030204" pitchFamily="2" charset="0"/>
              </a:rPr>
              <a:t>iperarousal</a:t>
            </a:r>
            <a:r>
              <a:rPr lang="it-IT" b="0" i="0" dirty="0">
                <a:solidFill>
                  <a:srgbClr val="000000"/>
                </a:solidFill>
                <a:effectLst/>
                <a:latin typeface="Merriweather" panose="020F0502020204030204" pitchFamily="2" charset="0"/>
              </a:rPr>
              <a:t> del sistema nervoso autonomo (SNA).</a:t>
            </a:r>
            <a:br>
              <a:rPr lang="it-IT" b="0" i="0" dirty="0">
                <a:solidFill>
                  <a:srgbClr val="000000"/>
                </a:solidFill>
                <a:effectLst/>
                <a:latin typeface="Merriweather" panose="020F0502020204030204" pitchFamily="2" charset="0"/>
              </a:rPr>
            </a:br>
            <a:r>
              <a:rPr lang="it-IT" b="0" i="0" dirty="0">
                <a:solidFill>
                  <a:srgbClr val="000000"/>
                </a:solidFill>
                <a:effectLst/>
                <a:latin typeface="Merriweather" panose="020F0502020204030204" pitchFamily="2" charset="0"/>
              </a:rPr>
              <a:t>Inoltre,</a:t>
            </a:r>
            <a:r>
              <a:rPr lang="it-IT" b="1" i="0" dirty="0">
                <a:solidFill>
                  <a:srgbClr val="000000"/>
                </a:solidFill>
                <a:effectLst/>
                <a:latin typeface="Merriweather" panose="020F0502020204030204" pitchFamily="2" charset="0"/>
              </a:rPr>
              <a:t> attiva aree come l’ippocampo</a:t>
            </a:r>
            <a:r>
              <a:rPr lang="it-IT" b="0" i="0" dirty="0">
                <a:solidFill>
                  <a:srgbClr val="000000"/>
                </a:solidFill>
                <a:effectLst/>
                <a:latin typeface="Merriweather" panose="020F0502020204030204" pitchFamily="2" charset="0"/>
              </a:rPr>
              <a:t>, la </a:t>
            </a:r>
            <a:r>
              <a:rPr lang="it-IT" b="1" i="0" dirty="0">
                <a:solidFill>
                  <a:srgbClr val="000000"/>
                </a:solidFill>
                <a:effectLst/>
                <a:latin typeface="Merriweather" panose="020F0502020204030204" pitchFamily="2" charset="0"/>
              </a:rPr>
              <a:t>corteccia cingolata anteriore </a:t>
            </a:r>
            <a:r>
              <a:rPr lang="it-IT" b="0" i="0" dirty="0">
                <a:solidFill>
                  <a:srgbClr val="000000"/>
                </a:solidFill>
                <a:effectLst/>
                <a:latin typeface="Merriweather" panose="020F0502020204030204" pitchFamily="2" charset="0"/>
              </a:rPr>
              <a:t>(ACC), la </a:t>
            </a:r>
            <a:r>
              <a:rPr lang="it-IT" b="1" i="0" dirty="0">
                <a:solidFill>
                  <a:srgbClr val="000000"/>
                </a:solidFill>
                <a:effectLst/>
                <a:latin typeface="Merriweather" panose="020F0502020204030204" pitchFamily="2" charset="0"/>
              </a:rPr>
              <a:t>corteccia prefrontale mediale</a:t>
            </a:r>
            <a:r>
              <a:rPr lang="it-IT" b="0" i="0" dirty="0">
                <a:solidFill>
                  <a:srgbClr val="000000"/>
                </a:solidFill>
                <a:effectLst/>
                <a:latin typeface="Merriweather" panose="020F0502020204030204" pitchFamily="2" charset="0"/>
              </a:rPr>
              <a:t> (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Merriweather" panose="020F0502020204030204" pitchFamily="2" charset="0"/>
              </a:rPr>
              <a:t>mPFC</a:t>
            </a:r>
            <a:r>
              <a:rPr lang="it-IT" b="0" i="0" dirty="0">
                <a:solidFill>
                  <a:srgbClr val="000000"/>
                </a:solidFill>
                <a:effectLst/>
                <a:latin typeface="Merriweather" panose="020F0502020204030204" pitchFamily="2" charset="0"/>
              </a:rPr>
              <a:t>) e la </a:t>
            </a:r>
            <a:r>
              <a:rPr lang="it-IT" b="1" i="0" dirty="0">
                <a:solidFill>
                  <a:srgbClr val="000000"/>
                </a:solidFill>
                <a:effectLst/>
                <a:latin typeface="Merriweather" panose="020F0502020204030204" pitchFamily="2" charset="0"/>
              </a:rPr>
              <a:t>corteccia </a:t>
            </a:r>
            <a:r>
              <a:rPr lang="it-IT" b="1" i="0" dirty="0" err="1">
                <a:solidFill>
                  <a:srgbClr val="000000"/>
                </a:solidFill>
                <a:effectLst/>
                <a:latin typeface="Merriweather" panose="020F0502020204030204" pitchFamily="2" charset="0"/>
              </a:rPr>
              <a:t>orbitofrontale</a:t>
            </a:r>
            <a:r>
              <a:rPr lang="it-IT" b="0" i="0" dirty="0">
                <a:solidFill>
                  <a:srgbClr val="000000"/>
                </a:solidFill>
                <a:effectLst/>
                <a:latin typeface="Merriweather" panose="020F0502020204030204" pitchFamily="2" charset="0"/>
              </a:rPr>
              <a:t> (OFC), che svolgono </a:t>
            </a:r>
            <a:r>
              <a:rPr lang="it-IT" b="1" i="0" dirty="0">
                <a:solidFill>
                  <a:srgbClr val="000000"/>
                </a:solidFill>
                <a:effectLst/>
                <a:latin typeface="Merriweather" panose="020F0502020204030204" pitchFamily="2" charset="0"/>
              </a:rPr>
              <a:t>ruoli cruciali nei processi cognitivi, affettivi e comportamentali</a:t>
            </a:r>
            <a:r>
              <a:rPr lang="it-IT" b="0" i="0" dirty="0">
                <a:solidFill>
                  <a:srgbClr val="000000"/>
                </a:solidFill>
                <a:effectLst/>
                <a:latin typeface="Merriweather" panose="020F0502020204030204" pitchFamily="2" charset="0"/>
              </a:rPr>
              <a:t>.</a:t>
            </a:r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FAEC0BF-969B-11CF-A92A-D129CAF311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FE783-4B03-4F8A-B48B-2DDE868E3419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15206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Villa Savoye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residenza privata a Poissy nella banlieue parigina, </a:t>
            </a:r>
            <a:r>
              <a:rPr lang="it-IT" b="0" i="0" u="non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progettata dall'architetto svizzero Le Corbusier, maestro dell’architettura razionalista, e da Pierre Jeanneret, fu costruita tra il 1928 e il 1931 su commissione di Pierre Savoye. Si tratta del manifesto più conosciuto del movimento moderno e in particolare del cubismo architettonico.</a:t>
            </a:r>
            <a:endParaRPr lang="it-IT" u="none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FE783-4B03-4F8A-B48B-2DDE868E3419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20281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FE783-4B03-4F8A-B48B-2DDE868E3419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13081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FE783-4B03-4F8A-B48B-2DDE868E3419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11738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FE783-4B03-4F8A-B48B-2DDE868E3419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97382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FE783-4B03-4F8A-B48B-2DDE868E3419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1731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it-IT" b="1" i="0" dirty="0">
                <a:solidFill>
                  <a:srgbClr val="000000"/>
                </a:solidFill>
                <a:effectLst/>
                <a:latin typeface="Avenir"/>
              </a:rPr>
              <a:t>Principio di piacere</a:t>
            </a:r>
            <a:r>
              <a:rPr lang="it-IT" b="0" i="0" dirty="0">
                <a:solidFill>
                  <a:srgbClr val="000000"/>
                </a:solidFill>
                <a:effectLst/>
                <a:latin typeface="Avenir"/>
              </a:rPr>
              <a:t>, che secondo </a:t>
            </a:r>
            <a:r>
              <a:rPr lang="it-IT" b="1" i="0" dirty="0">
                <a:solidFill>
                  <a:srgbClr val="000000"/>
                </a:solidFill>
                <a:effectLst/>
                <a:latin typeface="Avenir"/>
              </a:rPr>
              <a:t>Sigmund Freud</a:t>
            </a:r>
            <a:r>
              <a:rPr lang="it-IT" b="0" i="0" dirty="0">
                <a:solidFill>
                  <a:srgbClr val="000000"/>
                </a:solidFill>
                <a:effectLst/>
                <a:latin typeface="Avenir"/>
              </a:rPr>
              <a:t>, insieme a quello </a:t>
            </a:r>
            <a:r>
              <a:rPr lang="it-IT" b="1" i="0" dirty="0">
                <a:solidFill>
                  <a:srgbClr val="000000"/>
                </a:solidFill>
                <a:effectLst/>
                <a:latin typeface="Avenir"/>
              </a:rPr>
              <a:t>di realtà</a:t>
            </a:r>
            <a:r>
              <a:rPr lang="it-IT" b="0" i="0" dirty="0">
                <a:solidFill>
                  <a:srgbClr val="000000"/>
                </a:solidFill>
                <a:effectLst/>
                <a:latin typeface="Avenir"/>
              </a:rPr>
              <a:t>, regola il funzionamento dell’apparato psichico. </a:t>
            </a:r>
          </a:p>
          <a:p>
            <a:pPr algn="just"/>
            <a:r>
              <a:rPr lang="it-IT" b="0" i="0" dirty="0">
                <a:solidFill>
                  <a:srgbClr val="000000"/>
                </a:solidFill>
                <a:effectLst/>
                <a:latin typeface="Avenir"/>
              </a:rPr>
              <a:t>Lo scopo di tutta l’attività psichica è conseguire il piacere ed evitare il dispiacere ed essa viene automaticamente regolata dal principio di piacere. </a:t>
            </a:r>
          </a:p>
          <a:p>
            <a:pPr algn="just"/>
            <a:r>
              <a:rPr lang="it-IT" b="0" i="0" dirty="0">
                <a:solidFill>
                  <a:srgbClr val="000000"/>
                </a:solidFill>
                <a:effectLst/>
                <a:latin typeface="Avenir"/>
              </a:rPr>
              <a:t>Questa idea poggia sull’ipotesi che il funzionamento dell’apparato psichico si accompagni alla circolazione di una certa quantità di </a:t>
            </a:r>
            <a:r>
              <a:rPr lang="it-IT" b="1" i="0" dirty="0">
                <a:solidFill>
                  <a:srgbClr val="000000"/>
                </a:solidFill>
                <a:effectLst/>
                <a:latin typeface="Avenir"/>
              </a:rPr>
              <a:t>energia</a:t>
            </a:r>
            <a:r>
              <a:rPr lang="it-IT" b="0" i="0" dirty="0">
                <a:solidFill>
                  <a:srgbClr val="000000"/>
                </a:solidFill>
                <a:effectLst/>
                <a:latin typeface="Avenir"/>
              </a:rPr>
              <a:t>: un aumento di energia o tensione pulsionale (➔ pulsioni) è spiacevole, mentre è gradevole la sua eliminazione.</a:t>
            </a:r>
          </a:p>
          <a:p>
            <a:pPr algn="just"/>
            <a:endParaRPr lang="it-IT" b="0" i="0" dirty="0">
              <a:solidFill>
                <a:srgbClr val="000000"/>
              </a:solidFill>
              <a:effectLst/>
              <a:latin typeface="Avenir"/>
            </a:endParaRPr>
          </a:p>
          <a:p>
            <a:pPr algn="just"/>
            <a:r>
              <a:rPr lang="it-IT" b="1" i="0" dirty="0">
                <a:solidFill>
                  <a:srgbClr val="4D5156"/>
                </a:solidFill>
                <a:effectLst/>
                <a:latin typeface="Google Sans"/>
              </a:rPr>
              <a:t>L'</a:t>
            </a:r>
            <a:r>
              <a:rPr lang="it-IT" b="1" i="0" dirty="0">
                <a:solidFill>
                  <a:srgbClr val="040C28"/>
                </a:solidFill>
                <a:effectLst/>
                <a:latin typeface="Google Sans"/>
              </a:rPr>
              <a:t>identità</a:t>
            </a:r>
            <a:r>
              <a:rPr lang="it-IT" b="1" i="0" dirty="0">
                <a:solidFill>
                  <a:srgbClr val="4D5156"/>
                </a:solidFill>
                <a:effectLst/>
                <a:latin typeface="Google Sans"/>
              </a:rPr>
              <a:t> personale </a:t>
            </a:r>
            <a:r>
              <a:rPr lang="it-IT" b="0" i="0" dirty="0">
                <a:solidFill>
                  <a:srgbClr val="4D5156"/>
                </a:solidFill>
                <a:effectLst/>
                <a:latin typeface="Google Sans"/>
              </a:rPr>
              <a:t>comprende tutto ciò che distingue un individuo da un gruppo, mentre </a:t>
            </a:r>
            <a:r>
              <a:rPr lang="it-IT" b="1" i="0" dirty="0">
                <a:solidFill>
                  <a:srgbClr val="4D5156"/>
                </a:solidFill>
                <a:effectLst/>
                <a:latin typeface="Google Sans"/>
              </a:rPr>
              <a:t>l'</a:t>
            </a:r>
            <a:r>
              <a:rPr lang="it-IT" b="1" i="0" dirty="0">
                <a:solidFill>
                  <a:srgbClr val="040C28"/>
                </a:solidFill>
                <a:effectLst/>
                <a:latin typeface="Google Sans"/>
              </a:rPr>
              <a:t>identità sociale</a:t>
            </a:r>
            <a:r>
              <a:rPr lang="it-IT" b="1" i="0" dirty="0">
                <a:solidFill>
                  <a:srgbClr val="4D5156"/>
                </a:solidFill>
                <a:effectLst/>
                <a:latin typeface="Google Sans"/>
              </a:rPr>
              <a:t> </a:t>
            </a:r>
            <a:r>
              <a:rPr lang="it-IT" b="0" i="0" dirty="0">
                <a:solidFill>
                  <a:srgbClr val="4D5156"/>
                </a:solidFill>
                <a:effectLst/>
                <a:latin typeface="Google Sans"/>
              </a:rPr>
              <a:t>comprende le caratteristiche che permettono ad una persona di essere considerata parte di un gruppo.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FE783-4B03-4F8A-B48B-2DDE868E3419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4854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it-IT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Stato psichico affettivo e momentaneo che consiste nella reazione opposta dall'organismo a percezioni o rappresentazioni che ne turbano l'equilibrio.</a:t>
            </a:r>
          </a:p>
          <a:p>
            <a:pPr algn="just"/>
            <a:endParaRPr lang="it-IT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it-IT" b="0" i="0" dirty="0">
                <a:solidFill>
                  <a:srgbClr val="000000"/>
                </a:solidFill>
                <a:effectLst/>
                <a:latin typeface="Avenir"/>
              </a:rPr>
              <a:t>Sul versante positivo e negativo, in </a:t>
            </a:r>
            <a:r>
              <a:rPr lang="it-IT" b="0" i="0" u="none" strike="noStrike" dirty="0">
                <a:solidFill>
                  <a:srgbClr val="93282C"/>
                </a:solidFill>
                <a:effectLst/>
                <a:latin typeface="Avenir"/>
              </a:rPr>
              <a:t>risposta alle emozioni </a:t>
            </a:r>
            <a:r>
              <a:rPr lang="it-IT" b="0" i="0" dirty="0">
                <a:solidFill>
                  <a:srgbClr val="000000"/>
                </a:solidFill>
                <a:effectLst/>
                <a:latin typeface="Avenir"/>
              </a:rPr>
              <a:t>si verificano </a:t>
            </a:r>
            <a:r>
              <a:rPr lang="it-IT" b="1" i="0" dirty="0">
                <a:solidFill>
                  <a:srgbClr val="000000"/>
                </a:solidFill>
                <a:effectLst/>
                <a:latin typeface="Avenir"/>
              </a:rPr>
              <a:t>modifiche fisiologiche</a:t>
            </a:r>
            <a:r>
              <a:rPr lang="it-IT" b="0" i="0" dirty="0">
                <a:solidFill>
                  <a:srgbClr val="000000"/>
                </a:solidFill>
                <a:effectLst/>
                <a:latin typeface="Avenir"/>
              </a:rPr>
              <a:t>, che sono adattive in quanto permettono di mobilizzare le energie in maniera rapida e di far fronte ad una situazione di emergenza. Queste modifiche di breve durata fanno parte delle reazioni di allarme presenti in tutte le situazioni di stress.</a:t>
            </a:r>
          </a:p>
          <a:p>
            <a:pPr algn="just"/>
            <a:r>
              <a:rPr lang="it-IT" b="1" i="0" u="none" strike="noStrike" dirty="0">
                <a:solidFill>
                  <a:srgbClr val="000000"/>
                </a:solidFill>
                <a:effectLst/>
                <a:latin typeface="Avenir"/>
              </a:rPr>
              <a:t>S</a:t>
            </a:r>
            <a:r>
              <a:rPr lang="it-IT" b="1" i="0" dirty="0">
                <a:solidFill>
                  <a:srgbClr val="000000"/>
                </a:solidFill>
                <a:effectLst/>
                <a:latin typeface="Avenir"/>
              </a:rPr>
              <a:t>e gli stress sono di lunga durata</a:t>
            </a:r>
            <a:r>
              <a:rPr lang="it-IT" b="0" i="0" dirty="0">
                <a:solidFill>
                  <a:srgbClr val="000000"/>
                </a:solidFill>
                <a:effectLst/>
                <a:latin typeface="Avenir"/>
              </a:rPr>
              <a:t>, alla reazione di allarme segue una fase di mantenimento e infine di esaurimento. </a:t>
            </a:r>
          </a:p>
          <a:p>
            <a:pPr algn="just"/>
            <a:r>
              <a:rPr lang="it-IT" b="0" i="0" dirty="0">
                <a:solidFill>
                  <a:srgbClr val="000000"/>
                </a:solidFill>
                <a:effectLst/>
                <a:latin typeface="Avenir"/>
              </a:rPr>
              <a:t>Alcune modifiche fisiologiche che si verificano durante la fase di eccitazione, possono essere misurate e costituiscono un indice di alcune emozioni.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FE783-4B03-4F8A-B48B-2DDE868E3419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7421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B2D34-49ED-509E-F27C-514FC7E47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7341A25-83CE-9CF1-422D-B609155879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6D1A36C-452A-EDCA-E096-9B4056B21A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FAEC0BF-969B-11CF-A92A-D129CAF311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FE783-4B03-4F8A-B48B-2DDE868E3419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6429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it-IT" b="0" i="0" dirty="0">
                <a:solidFill>
                  <a:srgbClr val="3E3E3E"/>
                </a:solidFill>
                <a:effectLst/>
                <a:latin typeface="montserrat" panose="00000500000000000000" pitchFamily="2" charset="0"/>
              </a:rPr>
              <a:t>Nel </a:t>
            </a:r>
            <a:r>
              <a:rPr lang="it-IT" b="1" i="0" dirty="0">
                <a:solidFill>
                  <a:srgbClr val="3E3E3E"/>
                </a:solidFill>
                <a:effectLst/>
                <a:latin typeface="montserrat" panose="00000500000000000000" pitchFamily="2" charset="0"/>
              </a:rPr>
              <a:t>300 a.C.</a:t>
            </a:r>
            <a:r>
              <a:rPr lang="it-IT" b="0" i="0" dirty="0">
                <a:solidFill>
                  <a:srgbClr val="3E3E3E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it-IT" b="1" i="0" dirty="0">
                <a:solidFill>
                  <a:srgbClr val="3E3E3E"/>
                </a:solidFill>
                <a:effectLst/>
                <a:latin typeface="montserrat" panose="00000500000000000000" pitchFamily="2" charset="0"/>
              </a:rPr>
              <a:t>Euclide</a:t>
            </a:r>
            <a:r>
              <a:rPr lang="it-IT" b="0" i="0" dirty="0">
                <a:solidFill>
                  <a:srgbClr val="3E3E3E"/>
                </a:solidFill>
                <a:effectLst/>
                <a:latin typeface="montserrat" panose="00000500000000000000" pitchFamily="2" charset="0"/>
              </a:rPr>
              <a:t>, il noto matematico di Alessandria d'Egitto, definì per la prima volta il rapporto f, chiamandolo proporzione estrema e media. Veniva definito su un segmento AB diviso in un punto C tale che AB/AC=AC/CB. Il valore è appunto pari al nostro numero irrazionale. </a:t>
            </a:r>
          </a:p>
          <a:p>
            <a:pPr algn="just"/>
            <a:r>
              <a:rPr lang="it-IT" b="0" i="0" dirty="0">
                <a:solidFill>
                  <a:srgbClr val="3E3E3E"/>
                </a:solidFill>
                <a:effectLst/>
                <a:latin typeface="montserrat" panose="00000500000000000000" pitchFamily="2" charset="0"/>
              </a:rPr>
              <a:t>Tuttavia l'interesse di Euclide era interamente concentrato sugli aspetti matematici del rapporto. Infatti non si hanno notizie certe sulla sua applicazione all'arte in quel periodo e comunque non si parlava mai di sezione o di rapporto aureo.</a:t>
            </a:r>
          </a:p>
          <a:p>
            <a:pPr algn="just"/>
            <a:r>
              <a:rPr lang="it-IT" b="0" i="0" dirty="0">
                <a:solidFill>
                  <a:srgbClr val="3E3E3E"/>
                </a:solidFill>
                <a:effectLst/>
                <a:latin typeface="montserrat" panose="00000500000000000000" pitchFamily="2" charset="0"/>
              </a:rPr>
              <a:t> </a:t>
            </a:r>
          </a:p>
          <a:p>
            <a:pPr algn="just"/>
            <a:r>
              <a:rPr lang="it-IT" b="0" i="0" dirty="0">
                <a:solidFill>
                  <a:srgbClr val="3E3E3E"/>
                </a:solidFill>
                <a:effectLst/>
                <a:latin typeface="montserrat" panose="00000500000000000000" pitchFamily="2" charset="0"/>
              </a:rPr>
              <a:t>Le cose sembra siano andate avanti così fino al </a:t>
            </a:r>
            <a:r>
              <a:rPr lang="it-IT" b="1" i="0" dirty="0">
                <a:solidFill>
                  <a:srgbClr val="3E3E3E"/>
                </a:solidFill>
                <a:effectLst/>
                <a:latin typeface="montserrat" panose="00000500000000000000" pitchFamily="2" charset="0"/>
              </a:rPr>
              <a:t>XV secolo d.C. </a:t>
            </a:r>
            <a:r>
              <a:rPr lang="it-IT" b="0" i="0" dirty="0">
                <a:solidFill>
                  <a:srgbClr val="3E3E3E"/>
                </a:solidFill>
                <a:effectLst/>
                <a:latin typeface="montserrat" panose="00000500000000000000" pitchFamily="2" charset="0"/>
              </a:rPr>
              <a:t>quando </a:t>
            </a:r>
            <a:r>
              <a:rPr lang="it-IT" b="1" i="0" dirty="0">
                <a:solidFill>
                  <a:srgbClr val="3E3E3E"/>
                </a:solidFill>
                <a:effectLst/>
                <a:latin typeface="montserrat" panose="00000500000000000000" pitchFamily="2" charset="0"/>
              </a:rPr>
              <a:t>Luca Pacioli, matematico italiano, scrisse il </a:t>
            </a:r>
            <a:r>
              <a:rPr lang="it-IT" b="1" i="1" dirty="0">
                <a:solidFill>
                  <a:srgbClr val="3E3E3E"/>
                </a:solidFill>
                <a:effectLst/>
                <a:latin typeface="montserrat" panose="00000500000000000000" pitchFamily="2" charset="0"/>
              </a:rPr>
              <a:t>De divina </a:t>
            </a:r>
            <a:r>
              <a:rPr lang="it-IT" b="1" i="1" dirty="0" err="1">
                <a:solidFill>
                  <a:srgbClr val="3E3E3E"/>
                </a:solidFill>
                <a:effectLst/>
                <a:latin typeface="montserrat" panose="00000500000000000000" pitchFamily="2" charset="0"/>
              </a:rPr>
              <a:t>proportione</a:t>
            </a:r>
            <a:r>
              <a:rPr lang="it-IT" b="0" i="0" dirty="0">
                <a:solidFill>
                  <a:srgbClr val="3E3E3E"/>
                </a:solidFill>
                <a:effectLst/>
                <a:latin typeface="montserrat" panose="00000500000000000000" pitchFamily="2" charset="0"/>
              </a:rPr>
              <a:t>. In quest'opera, </a:t>
            </a:r>
            <a:r>
              <a:rPr lang="it-IT" b="1" i="0" dirty="0">
                <a:solidFill>
                  <a:srgbClr val="3E3E3E"/>
                </a:solidFill>
                <a:effectLst/>
                <a:latin typeface="montserrat" panose="00000500000000000000" pitchFamily="2" charset="0"/>
              </a:rPr>
              <a:t>illustrata da Leonardo da Vinci</a:t>
            </a:r>
            <a:r>
              <a:rPr lang="it-IT" b="0" i="0" dirty="0">
                <a:solidFill>
                  <a:srgbClr val="3E3E3E"/>
                </a:solidFill>
                <a:effectLst/>
                <a:latin typeface="montserrat" panose="00000500000000000000" pitchFamily="2" charset="0"/>
              </a:rPr>
              <a:t>, Pacioli fece un'analisi delle caratteristiche architettoniche e del corpo umano e si convinse che la proporzione di Euclide si trovasse nelle opere umane e naturali più belle. </a:t>
            </a:r>
          </a:p>
          <a:p>
            <a:pPr algn="just"/>
            <a:r>
              <a:rPr lang="it-IT" b="1" i="0" dirty="0">
                <a:solidFill>
                  <a:srgbClr val="3E3E3E"/>
                </a:solidFill>
                <a:effectLst/>
                <a:latin typeface="montserrat" panose="00000500000000000000" pitchFamily="2" charset="0"/>
              </a:rPr>
              <a:t>Il termine sezione aurea comparve non prima del 1800</a:t>
            </a:r>
            <a:r>
              <a:rPr lang="it-IT" b="0" i="0" dirty="0">
                <a:solidFill>
                  <a:srgbClr val="3E3E3E"/>
                </a:solidFill>
                <a:effectLst/>
                <a:latin typeface="montserrat" panose="00000500000000000000" pitchFamily="2" charset="0"/>
              </a:rPr>
              <a:t>, su alcuni scritti ad opera di </a:t>
            </a:r>
            <a:r>
              <a:rPr lang="it-IT" b="1" i="0" dirty="0">
                <a:solidFill>
                  <a:srgbClr val="3E3E3E"/>
                </a:solidFill>
                <a:effectLst/>
                <a:latin typeface="montserrat" panose="00000500000000000000" pitchFamily="2" charset="0"/>
              </a:rPr>
              <a:t>matematici tedeschi</a:t>
            </a:r>
            <a:r>
              <a:rPr lang="it-IT" b="0" i="0" dirty="0">
                <a:solidFill>
                  <a:srgbClr val="3E3E3E"/>
                </a:solidFill>
                <a:effectLst/>
                <a:latin typeface="montserrat" panose="00000500000000000000" pitchFamily="2" charset="0"/>
              </a:rPr>
              <a:t>.</a:t>
            </a:r>
          </a:p>
          <a:p>
            <a:pPr algn="just"/>
            <a:endParaRPr lang="it-IT" b="0" i="0" dirty="0">
              <a:solidFill>
                <a:srgbClr val="3E3E3E"/>
              </a:solidFill>
              <a:effectLst/>
              <a:latin typeface="montserrat" panose="00000500000000000000" pitchFamily="2" charset="0"/>
            </a:endParaRPr>
          </a:p>
          <a:p>
            <a:pPr algn="just"/>
            <a:r>
              <a:rPr lang="it-IT" b="0" i="0" dirty="0">
                <a:solidFill>
                  <a:srgbClr val="3E3E3E"/>
                </a:solidFill>
                <a:effectLst/>
                <a:latin typeface="montserrat" panose="00000500000000000000" pitchFamily="2" charset="0"/>
              </a:rPr>
              <a:t>Fu quindi dal </a:t>
            </a:r>
            <a:r>
              <a:rPr lang="it-IT" b="1" i="0" dirty="0">
                <a:solidFill>
                  <a:srgbClr val="3E3E3E"/>
                </a:solidFill>
                <a:effectLst/>
                <a:latin typeface="montserrat" panose="00000500000000000000" pitchFamily="2" charset="0"/>
              </a:rPr>
              <a:t>Rinascimento</a:t>
            </a:r>
            <a:r>
              <a:rPr lang="it-IT" b="0" i="0" dirty="0">
                <a:solidFill>
                  <a:srgbClr val="3E3E3E"/>
                </a:solidFill>
                <a:effectLst/>
                <a:latin typeface="montserrat" panose="00000500000000000000" pitchFamily="2" charset="0"/>
              </a:rPr>
              <a:t> in poi che la sezione aurea acquisì una specie di significato magico, duro a morire. Ancora oggi la sezione aurea viene insegnata nelle scuole d'arte e in diversi testi viene dato per scontato che la sua applicazione generi opere esteticamente gradevoli. </a:t>
            </a:r>
          </a:p>
          <a:p>
            <a:pPr algn="just"/>
            <a:r>
              <a:rPr lang="it-IT" b="0" i="0" dirty="0">
                <a:solidFill>
                  <a:srgbClr val="3E3E3E"/>
                </a:solidFill>
                <a:effectLst/>
                <a:latin typeface="montserrat" panose="00000500000000000000" pitchFamily="2" charset="0"/>
              </a:rPr>
              <a:t>Da un punto di vista psicologico la fama che la sezione gode ancora oggi è dovuta in larga parte al </a:t>
            </a:r>
            <a:r>
              <a:rPr lang="it-IT" b="1" i="0" dirty="0">
                <a:solidFill>
                  <a:srgbClr val="3E3E3E"/>
                </a:solidFill>
                <a:effectLst/>
                <a:latin typeface="montserrat" panose="00000500000000000000" pitchFamily="2" charset="0"/>
              </a:rPr>
              <a:t>primo psicologo che tentò di dimostrare sperimentalmente la sua efficacia estetica, Gustav Theodor </a:t>
            </a:r>
            <a:r>
              <a:rPr lang="it-IT" b="1" i="0" dirty="0" err="1">
                <a:solidFill>
                  <a:srgbClr val="3E3E3E"/>
                </a:solidFill>
                <a:effectLst/>
                <a:latin typeface="montserrat" panose="00000500000000000000" pitchFamily="2" charset="0"/>
              </a:rPr>
              <a:t>Fechner</a:t>
            </a:r>
            <a:r>
              <a:rPr lang="it-IT" b="1" i="0" dirty="0">
                <a:solidFill>
                  <a:srgbClr val="3E3E3E"/>
                </a:solidFill>
                <a:effectLst/>
                <a:latin typeface="montserrat" panose="00000500000000000000" pitchFamily="2" charset="0"/>
              </a:rPr>
              <a:t>, nell’800</a:t>
            </a:r>
            <a:r>
              <a:rPr lang="it-IT" b="0" i="0" dirty="0">
                <a:solidFill>
                  <a:srgbClr val="3E3E3E"/>
                </a:solidFill>
                <a:effectLst/>
                <a:latin typeface="montserrat" panose="00000500000000000000" pitchFamily="2" charset="0"/>
              </a:rPr>
              <a:t>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FE783-4B03-4F8A-B48B-2DDE868E3419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5267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B2D34-49ED-509E-F27C-514FC7E47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7341A25-83CE-9CF1-422D-B609155879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6D1A36C-452A-EDCA-E096-9B4056B21A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Font typeface="Arial" panose="020B0604020202020204" pitchFamily="34" charset="0"/>
              <a:buNone/>
            </a:pPr>
            <a:r>
              <a:rPr lang="it-IT" sz="12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Il punto di fuga di una retta è la proiezione del suo punto improprio </a:t>
            </a:r>
            <a:r>
              <a:rPr lang="it-IT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(o </a:t>
            </a:r>
            <a:r>
              <a:rPr lang="it-IT" sz="12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punto a infinito</a:t>
            </a:r>
            <a:r>
              <a:rPr lang="it-IT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o direzione), determinata dalla posizione dell'occhio di chi guarda.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it-IT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La prima trattazione teorica del punto di fuga in prospettiva spetta a </a:t>
            </a:r>
            <a:r>
              <a:rPr lang="it-IT" sz="12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Leon Battista Alberti </a:t>
            </a:r>
            <a:r>
              <a:rPr lang="it-IT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nel </a:t>
            </a:r>
            <a:r>
              <a:rPr lang="it-IT" sz="12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De </a:t>
            </a:r>
            <a:r>
              <a:rPr lang="it-IT" sz="12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Pictura</a:t>
            </a:r>
            <a:r>
              <a:rPr lang="it-IT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it-IT" sz="12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it-IT" sz="1200" b="1" dirty="0">
                <a:solidFill>
                  <a:srgbClr val="3E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costruzione dell’immagine tridimensionale del mondo partendo da un spazio bidimensionale non Euclideo (come quello in cui si formano le immagini retiniche) è uno dei problemi più fondamentali che il sistema percettivo visivo si trova a dover affrontare</a:t>
            </a:r>
            <a:r>
              <a:rPr lang="it-IT" sz="1200" dirty="0">
                <a:solidFill>
                  <a:srgbClr val="3E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it-IT" sz="1200" dirty="0">
                <a:solidFill>
                  <a:srgbClr val="3E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 fa il sistema visivo a decidere che cosa si sta effettivamente vedendo? Quale è l’interpretazione più plausibile? 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it-IT" sz="1200" dirty="0">
              <a:solidFill>
                <a:srgbClr val="3E3F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it-IT" sz="1200" dirty="0">
                <a:solidFill>
                  <a:srgbClr val="3E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Tutti gli indizi di profondità  monoculari (e anche binoculari) sono combinati insieme (inconsciamente) in accordo con quelle che sono le nostre conoscenze pregresse (conoscenza a priori). </a:t>
            </a:r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FAEC0BF-969B-11CF-A92A-D129CAF311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FE783-4B03-4F8A-B48B-2DDE868E3419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1486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it-IT" b="1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ANAMòRFOSI</a:t>
            </a:r>
            <a:r>
              <a:rPr lang="it-IT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: </a:t>
            </a:r>
          </a:p>
          <a:p>
            <a:pPr algn="just"/>
            <a:r>
              <a:rPr lang="it-IT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dal greco </a:t>
            </a:r>
            <a:r>
              <a:rPr lang="el-GR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ἀναμόρϕωσις </a:t>
            </a:r>
            <a:r>
              <a:rPr lang="el-GR" b="1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«</a:t>
            </a:r>
            <a:r>
              <a:rPr lang="it-IT" b="1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riformazione»</a:t>
            </a:r>
            <a:r>
              <a:rPr lang="it-IT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è </a:t>
            </a:r>
            <a:r>
              <a:rPr lang="it-IT" b="0" i="0" dirty="0">
                <a:solidFill>
                  <a:srgbClr val="000000"/>
                </a:solidFill>
                <a:effectLst/>
                <a:latin typeface="Avenir"/>
              </a:rPr>
              <a:t>una </a:t>
            </a:r>
            <a:r>
              <a:rPr lang="it-IT" b="1" i="0" dirty="0">
                <a:solidFill>
                  <a:srgbClr val="000000"/>
                </a:solidFill>
                <a:effectLst/>
                <a:latin typeface="Avenir"/>
              </a:rPr>
              <a:t>deformazione prospettica che ne consente la giusta visione da un unico punto di vista</a:t>
            </a:r>
            <a:r>
              <a:rPr lang="it-IT" b="0" i="0" dirty="0">
                <a:solidFill>
                  <a:srgbClr val="000000"/>
                </a:solidFill>
                <a:effectLst/>
                <a:latin typeface="Avenir"/>
              </a:rPr>
              <a:t>.</a:t>
            </a:r>
          </a:p>
          <a:p>
            <a:pPr algn="just"/>
            <a:endParaRPr lang="it-IT" b="0" i="0" dirty="0">
              <a:solidFill>
                <a:srgbClr val="000000"/>
              </a:solidFill>
              <a:effectLst/>
              <a:latin typeface="Avenir"/>
            </a:endParaRPr>
          </a:p>
          <a:p>
            <a:pPr algn="just"/>
            <a:r>
              <a:rPr lang="it-IT" b="0" i="0" dirty="0">
                <a:solidFill>
                  <a:srgbClr val="515151"/>
                </a:solidFill>
                <a:effectLst/>
                <a:latin typeface="Roboto_"/>
              </a:rPr>
              <a:t>L'affascinante capitolo della prospettiva chiamato </a:t>
            </a:r>
            <a:r>
              <a:rPr lang="it-IT" b="0" i="0" dirty="0" err="1">
                <a:solidFill>
                  <a:srgbClr val="515151"/>
                </a:solidFill>
                <a:effectLst/>
                <a:latin typeface="Roboto_"/>
              </a:rPr>
              <a:t>anamòrfosi</a:t>
            </a:r>
            <a:r>
              <a:rPr lang="it-IT" b="0" i="0" dirty="0">
                <a:solidFill>
                  <a:srgbClr val="515151"/>
                </a:solidFill>
                <a:effectLst/>
                <a:latin typeface="Roboto_"/>
              </a:rPr>
              <a:t> fonda le proprie radici nell'arte rinascimentale, </a:t>
            </a:r>
            <a:r>
              <a:rPr lang="it-IT" b="1" i="0" dirty="0">
                <a:solidFill>
                  <a:srgbClr val="515151"/>
                </a:solidFill>
                <a:effectLst/>
                <a:latin typeface="Roboto_"/>
              </a:rPr>
              <a:t>come perfetta fusione tra geometria e psicologia della percezione</a:t>
            </a:r>
            <a:r>
              <a:rPr lang="it-IT" b="0" i="0" dirty="0">
                <a:solidFill>
                  <a:srgbClr val="515151"/>
                </a:solidFill>
                <a:effectLst/>
                <a:latin typeface="Roboto_"/>
              </a:rPr>
              <a:t>, culminando nel seicento come effetto dei progressi compiuti nel campo della geometria proiettiva e dell’ottica. E parlando di gioco di percezioni e prospettive, l’</a:t>
            </a:r>
            <a:r>
              <a:rPr lang="it-IT" b="0" i="0" dirty="0" err="1">
                <a:solidFill>
                  <a:srgbClr val="515151"/>
                </a:solidFill>
                <a:effectLst/>
                <a:latin typeface="Roboto_"/>
              </a:rPr>
              <a:t>anamorfismo</a:t>
            </a:r>
            <a:r>
              <a:rPr lang="it-IT" b="0" i="0" dirty="0">
                <a:solidFill>
                  <a:srgbClr val="515151"/>
                </a:solidFill>
                <a:effectLst/>
                <a:latin typeface="Roboto_"/>
              </a:rPr>
              <a:t> altro non è che la traduzione in arte di un concetto più ampio: tutto cambia in base al modo di guardare alle cose, perché </a:t>
            </a:r>
            <a:r>
              <a:rPr lang="it-IT" b="1" i="0" dirty="0">
                <a:solidFill>
                  <a:srgbClr val="515151"/>
                </a:solidFill>
                <a:effectLst/>
                <a:latin typeface="Roboto_"/>
              </a:rPr>
              <a:t>quello che all’apparenza sembra avere un’unica forma e un unico senso, cela in realtà molteplici sfaccettature. </a:t>
            </a:r>
          </a:p>
          <a:p>
            <a:pPr algn="just"/>
            <a:r>
              <a:rPr lang="it-IT" b="1" i="0" dirty="0">
                <a:solidFill>
                  <a:srgbClr val="515151"/>
                </a:solidFill>
                <a:effectLst/>
                <a:latin typeface="Roboto_"/>
              </a:rPr>
              <a:t>Un concetto che accomuna, in maniere sorprendente, l’architettura e l’essere umano</a:t>
            </a:r>
            <a:r>
              <a:rPr lang="it-IT" b="0" i="0" dirty="0">
                <a:solidFill>
                  <a:srgbClr val="515151"/>
                </a:solidFill>
                <a:effectLst/>
                <a:latin typeface="Roboto_"/>
              </a:rPr>
              <a:t>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FE783-4B03-4F8A-B48B-2DDE868E3419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0200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1" dirty="0">
                <a:latin typeface="+mn-lt"/>
              </a:rPr>
              <a:t>PROSPETTIVA ACCELERATA:</a:t>
            </a:r>
            <a:endParaRPr lang="it-IT" dirty="0">
              <a:latin typeface="+mn-lt"/>
            </a:endParaRPr>
          </a:p>
          <a:p>
            <a:endParaRPr lang="it-IT" dirty="0">
              <a:latin typeface="+mn-lt"/>
            </a:endParaRPr>
          </a:p>
          <a:p>
            <a:pPr algn="just"/>
            <a:r>
              <a:rPr lang="it-IT" b="1" i="0" dirty="0" err="1">
                <a:solidFill>
                  <a:srgbClr val="6E6E6E"/>
                </a:solidFill>
                <a:effectLst/>
                <a:latin typeface="Helvetica Neue"/>
              </a:rPr>
              <a:t>ll</a:t>
            </a:r>
            <a:r>
              <a:rPr lang="it-IT" b="1" i="0" dirty="0">
                <a:solidFill>
                  <a:srgbClr val="6E6E6E"/>
                </a:solidFill>
                <a:effectLst/>
                <a:latin typeface="Helvetica Neue"/>
              </a:rPr>
              <a:t> Teatro Olimpico</a:t>
            </a:r>
            <a:r>
              <a:rPr lang="it-IT" b="0" i="0" dirty="0">
                <a:solidFill>
                  <a:srgbClr val="6E6E6E"/>
                </a:solidFill>
                <a:effectLst/>
                <a:latin typeface="Helvetica Neue"/>
              </a:rPr>
              <a:t>, opera tra le più suggestive del genio palladiano, chiaramente ispirata ai modelli dell'arte classica, </a:t>
            </a:r>
            <a:r>
              <a:rPr lang="it-IT" b="1" i="0" dirty="0">
                <a:solidFill>
                  <a:srgbClr val="6E6E6E"/>
                </a:solidFill>
                <a:effectLst/>
                <a:latin typeface="Helvetica Neue"/>
              </a:rPr>
              <a:t>è il più antico teatro coperto</a:t>
            </a:r>
            <a:r>
              <a:rPr lang="it-IT" b="0" i="0" dirty="0">
                <a:solidFill>
                  <a:srgbClr val="6E6E6E"/>
                </a:solidFill>
                <a:effectLst/>
                <a:latin typeface="Helvetica Neue"/>
              </a:rPr>
              <a:t> in muratura al mondo. Gli sfarzosi interni sono realizzati con materiali poveri in legno, stucco e gesso.</a:t>
            </a:r>
          </a:p>
          <a:p>
            <a:pPr algn="just"/>
            <a:r>
              <a:rPr lang="it-IT" b="0" i="0" dirty="0">
                <a:solidFill>
                  <a:srgbClr val="6E6E6E"/>
                </a:solidFill>
                <a:effectLst/>
                <a:latin typeface="Helvetica Neue"/>
              </a:rPr>
              <a:t>E' stato costruito, su progetto dell'architetto </a:t>
            </a:r>
            <a:r>
              <a:rPr lang="it-IT" b="1" i="0" dirty="0">
                <a:solidFill>
                  <a:srgbClr val="6E6E6E"/>
                </a:solidFill>
                <a:effectLst/>
                <a:latin typeface="Helvetica Neue"/>
              </a:rPr>
              <a:t>Andrea Palladio</a:t>
            </a:r>
            <a:r>
              <a:rPr lang="it-IT" b="0" i="0" dirty="0">
                <a:solidFill>
                  <a:srgbClr val="6E6E6E"/>
                </a:solidFill>
                <a:effectLst/>
                <a:latin typeface="Helvetica Neue"/>
              </a:rPr>
              <a:t>, fra il 1580 e il </a:t>
            </a:r>
            <a:r>
              <a:rPr lang="it-IT" b="1" i="0" dirty="0">
                <a:solidFill>
                  <a:srgbClr val="6E6E6E"/>
                </a:solidFill>
                <a:effectLst/>
                <a:latin typeface="Helvetica Neue"/>
              </a:rPr>
              <a:t>1585</a:t>
            </a:r>
            <a:r>
              <a:rPr lang="it-IT" b="0" i="0" dirty="0">
                <a:solidFill>
                  <a:srgbClr val="6E6E6E"/>
                </a:solidFill>
                <a:effectLst/>
                <a:latin typeface="Helvetica Neue"/>
              </a:rPr>
              <a:t>, anno in cui fu  inaugurato.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FE783-4B03-4F8A-B48B-2DDE868E3419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0994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1" dirty="0">
                <a:latin typeface="+mn-lt"/>
              </a:rPr>
              <a:t>PROSPETTIVA ACCELERATA</a:t>
            </a:r>
            <a:r>
              <a:rPr lang="it-IT" dirty="0">
                <a:latin typeface="+mn-lt"/>
              </a:rPr>
              <a:t>:</a:t>
            </a:r>
          </a:p>
          <a:p>
            <a:endParaRPr lang="it-IT" dirty="0"/>
          </a:p>
          <a:p>
            <a:pPr algn="just"/>
            <a:r>
              <a:rPr lang="it-IT" b="1" dirty="0"/>
              <a:t>Galleria Spada di Borromini</a:t>
            </a:r>
          </a:p>
          <a:p>
            <a:pPr algn="just"/>
            <a:r>
              <a:rPr lang="it-IT" b="0" i="0" dirty="0">
                <a:solidFill>
                  <a:srgbClr val="747474"/>
                </a:solidFill>
                <a:effectLst/>
                <a:latin typeface="Roboto" panose="020F0502020204030204" pitchFamily="2" charset="0"/>
              </a:rPr>
              <a:t>I lavori furono coordinati da Francesco Borromini, il quale si occupò poi di realizzare anche il gioiello architettonico della residenza: la celebre </a:t>
            </a:r>
            <a:r>
              <a:rPr lang="it-IT" b="0" i="1" dirty="0">
                <a:solidFill>
                  <a:srgbClr val="747474"/>
                </a:solidFill>
                <a:effectLst/>
                <a:latin typeface="Roboto" panose="020F0502020204030204" pitchFamily="2" charset="0"/>
              </a:rPr>
              <a:t>Prospettiva</a:t>
            </a:r>
            <a:r>
              <a:rPr lang="it-IT" b="0" i="0" dirty="0">
                <a:solidFill>
                  <a:srgbClr val="747474"/>
                </a:solidFill>
                <a:effectLst/>
                <a:latin typeface="Roboto" panose="020F0502020204030204" pitchFamily="2" charset="0"/>
              </a:rPr>
              <a:t> nel cortile interno. Si tratta infatti di </a:t>
            </a:r>
            <a:r>
              <a:rPr lang="it-IT" b="1" i="0" dirty="0">
                <a:solidFill>
                  <a:srgbClr val="747474"/>
                </a:solidFill>
                <a:effectLst/>
                <a:latin typeface="Roboto" panose="020F0502020204030204" pitchFamily="2" charset="0"/>
              </a:rPr>
              <a:t>un corridoio colonnato di metri 8,82 di lunghezza che, per una serie di accorgimenti architettonici e prospettici, sembra misurarne ben circa 35</a:t>
            </a:r>
            <a:r>
              <a:rPr lang="it-IT" b="0" i="0" dirty="0">
                <a:solidFill>
                  <a:srgbClr val="747474"/>
                </a:solidFill>
                <a:effectLst/>
                <a:latin typeface="Roboto" panose="020F0502020204030204" pitchFamily="2" charset="0"/>
              </a:rPr>
              <a:t>. </a:t>
            </a:r>
          </a:p>
          <a:p>
            <a:pPr algn="just"/>
            <a:r>
              <a:rPr lang="it-IT" b="1" i="0" dirty="0">
                <a:solidFill>
                  <a:srgbClr val="747474"/>
                </a:solidFill>
                <a:effectLst/>
                <a:latin typeface="Roboto" panose="020F0502020204030204" pitchFamily="2" charset="0"/>
              </a:rPr>
              <a:t>Realizzata in un solo anno – tra il 1652 e il 1653 – con l’aiuto del matematico agostiniano Padre Giovanni Maria da Bitonto</a:t>
            </a:r>
            <a:r>
              <a:rPr lang="it-IT" b="0" i="0" dirty="0">
                <a:solidFill>
                  <a:srgbClr val="747474"/>
                </a:solidFill>
                <a:effectLst/>
                <a:latin typeface="Roboto" panose="020F0502020204030204" pitchFamily="2" charset="0"/>
              </a:rPr>
              <a:t>, è una pura illusione ottica. </a:t>
            </a:r>
          </a:p>
          <a:p>
            <a:pPr algn="just"/>
            <a:r>
              <a:rPr lang="it-IT" b="0" i="0" dirty="0">
                <a:solidFill>
                  <a:srgbClr val="747474"/>
                </a:solidFill>
                <a:effectLst/>
                <a:latin typeface="Roboto" panose="020F0502020204030204" pitchFamily="2" charset="0"/>
              </a:rPr>
              <a:t>Per creare l’illusione, Borromini dovette adottare ovviamente alcuni accorgimenti: la </a:t>
            </a:r>
            <a:r>
              <a:rPr lang="it-IT" b="1" i="0" dirty="0">
                <a:solidFill>
                  <a:srgbClr val="747474"/>
                </a:solidFill>
                <a:effectLst/>
                <a:latin typeface="Roboto" panose="020F0502020204030204" pitchFamily="2" charset="0"/>
              </a:rPr>
              <a:t>convergenza dei piani </a:t>
            </a:r>
            <a:r>
              <a:rPr lang="it-IT" b="0" i="0" dirty="0">
                <a:solidFill>
                  <a:srgbClr val="747474"/>
                </a:solidFill>
                <a:effectLst/>
                <a:latin typeface="Roboto" panose="020F0502020204030204" pitchFamily="2" charset="0"/>
              </a:rPr>
              <a:t>del colonnato che invece di procedere parallelamente, confluiscono in un unico punto di fuga; le colonne inoltre furono erette in modo da rimpicciolirsi gradualmente verso il fondo, mentre il pavimento a mosaico sale a poco a poco. In origine il muro di fondo era dipinto con una finta vegetazione in </a:t>
            </a:r>
            <a:r>
              <a:rPr lang="it-IT" b="0" i="1" dirty="0" err="1">
                <a:solidFill>
                  <a:srgbClr val="747474"/>
                </a:solidFill>
                <a:effectLst/>
                <a:latin typeface="Roboto" panose="020F0502020204030204" pitchFamily="2" charset="0"/>
              </a:rPr>
              <a:t>trompe</a:t>
            </a:r>
            <a:r>
              <a:rPr lang="it-IT" b="0" i="1" dirty="0">
                <a:solidFill>
                  <a:srgbClr val="747474"/>
                </a:solidFill>
                <a:effectLst/>
                <a:latin typeface="Roboto" panose="020F0502020204030204" pitchFamily="2" charset="0"/>
              </a:rPr>
              <a:t> l’</a:t>
            </a:r>
            <a:r>
              <a:rPr lang="it-IT" b="0" i="1" dirty="0" err="1">
                <a:solidFill>
                  <a:srgbClr val="747474"/>
                </a:solidFill>
                <a:effectLst/>
                <a:latin typeface="Roboto" panose="020F0502020204030204" pitchFamily="2" charset="0"/>
              </a:rPr>
              <a:t>oeil</a:t>
            </a:r>
            <a:r>
              <a:rPr lang="it-IT" b="0" i="1" dirty="0">
                <a:solidFill>
                  <a:srgbClr val="747474"/>
                </a:solidFill>
                <a:effectLst/>
                <a:latin typeface="Roboto" panose="020F0502020204030204" pitchFamily="2" charset="0"/>
              </a:rPr>
              <a:t>, </a:t>
            </a:r>
            <a:r>
              <a:rPr lang="it-IT" b="0" i="0" dirty="0">
                <a:solidFill>
                  <a:srgbClr val="747474"/>
                </a:solidFill>
                <a:effectLst/>
                <a:latin typeface="Roboto" panose="020F0502020204030204" pitchFamily="2" charset="0"/>
              </a:rPr>
              <a:t>ma nel 1861 venne sostituita da una statuetta di guerriero romano – oggi riprodotta in calco – che diviene visivamente il punto di fuga dell’intera opera.</a:t>
            </a:r>
          </a:p>
          <a:p>
            <a:pPr algn="just"/>
            <a:endParaRPr lang="it-IT" b="0" i="0" dirty="0">
              <a:solidFill>
                <a:srgbClr val="747474"/>
              </a:solidFill>
              <a:effectLst/>
              <a:latin typeface="Roboto" panose="020F0502020204030204" pitchFamily="2" charset="0"/>
            </a:endParaRPr>
          </a:p>
          <a:p>
            <a:pPr algn="just"/>
            <a:r>
              <a:rPr lang="it-IT" b="0" i="0" dirty="0">
                <a:solidFill>
                  <a:srgbClr val="747474"/>
                </a:solidFill>
                <a:effectLst/>
                <a:latin typeface="Roboto" panose="020F0502020204030204" pitchFamily="2" charset="0"/>
              </a:rPr>
              <a:t>Anche </a:t>
            </a:r>
            <a:r>
              <a:rPr lang="it-IT" b="1" i="0" dirty="0">
                <a:solidFill>
                  <a:srgbClr val="747474"/>
                </a:solidFill>
                <a:effectLst/>
                <a:latin typeface="Roboto" panose="020F0502020204030204" pitchFamily="2" charset="0"/>
              </a:rPr>
              <a:t>Santa Maria presso San Satiro</a:t>
            </a:r>
            <a:r>
              <a:rPr lang="it-IT" b="0" i="0" dirty="0">
                <a:solidFill>
                  <a:srgbClr val="747474"/>
                </a:solidFill>
                <a:effectLst/>
                <a:latin typeface="Roboto" panose="020F0502020204030204" pitchFamily="2" charset="0"/>
              </a:rPr>
              <a:t> su progetto di </a:t>
            </a:r>
            <a:r>
              <a:rPr lang="it-IT" b="1" i="0" dirty="0">
                <a:solidFill>
                  <a:srgbClr val="747474"/>
                </a:solidFill>
                <a:effectLst/>
                <a:latin typeface="Roboto" panose="020F0502020204030204" pitchFamily="2" charset="0"/>
              </a:rPr>
              <a:t>Bramante</a:t>
            </a:r>
            <a:r>
              <a:rPr lang="it-IT" b="0" i="0" dirty="0">
                <a:solidFill>
                  <a:srgbClr val="747474"/>
                </a:solidFill>
                <a:effectLst/>
                <a:latin typeface="Roboto" panose="020F0502020204030204" pitchFamily="2" charset="0"/>
              </a:rPr>
              <a:t>: </a:t>
            </a:r>
            <a:r>
              <a:rPr lang="it-IT" b="0" i="1" dirty="0">
                <a:solidFill>
                  <a:srgbClr val="747474"/>
                </a:solidFill>
                <a:effectLst/>
                <a:latin typeface="Roboto" panose="020F0502020204030204" pitchFamily="2" charset="0"/>
              </a:rPr>
              <a:t>finto coro bramantesco</a:t>
            </a:r>
            <a:r>
              <a:rPr lang="it-IT" b="0" i="0" dirty="0">
                <a:solidFill>
                  <a:srgbClr val="747474"/>
                </a:solidFill>
                <a:effectLst/>
                <a:latin typeface="Roboto" panose="020F0502020204030204" pitchFamily="2" charset="0"/>
              </a:rPr>
              <a:t>, capolavoro della prospettiva rinascimentale italiana. 1478.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FE783-4B03-4F8A-B48B-2DDE868E3419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8833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60EE7-43EE-4451-9CF1-F407E1916164}" type="datetimeFigureOut">
              <a:rPr lang="it-IT" smtClean="0"/>
              <a:t>03/04/2024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8364C-07A7-485F-B621-796024DD5C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040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60EE7-43EE-4451-9CF1-F407E1916164}" type="datetimeFigureOut">
              <a:rPr lang="it-IT" smtClean="0"/>
              <a:t>03/04/2024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8364C-07A7-485F-B621-796024DD5C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4577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60EE7-43EE-4451-9CF1-F407E1916164}" type="datetimeFigureOut">
              <a:rPr lang="it-IT" smtClean="0"/>
              <a:t>03/04/2024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8364C-07A7-485F-B621-796024DD5C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9471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60EE7-43EE-4451-9CF1-F407E1916164}" type="datetimeFigureOut">
              <a:rPr lang="it-IT" smtClean="0"/>
              <a:t>03/04/2024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8364C-07A7-485F-B621-796024DD5C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1049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60EE7-43EE-4451-9CF1-F407E1916164}" type="datetimeFigureOut">
              <a:rPr lang="it-IT" smtClean="0"/>
              <a:t>03/04/2024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8364C-07A7-485F-B621-796024DD5C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4174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60EE7-43EE-4451-9CF1-F407E1916164}" type="datetimeFigureOut">
              <a:rPr lang="it-IT" smtClean="0"/>
              <a:t>03/04/2024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8364C-07A7-485F-B621-796024DD5C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7975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60EE7-43EE-4451-9CF1-F407E1916164}" type="datetimeFigureOut">
              <a:rPr lang="it-IT" smtClean="0"/>
              <a:t>03/04/2024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8364C-07A7-485F-B621-796024DD5C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6184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60EE7-43EE-4451-9CF1-F407E1916164}" type="datetimeFigureOut">
              <a:rPr lang="it-IT" smtClean="0"/>
              <a:t>03/04/2024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8364C-07A7-485F-B621-796024DD5C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9557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60EE7-43EE-4451-9CF1-F407E1916164}" type="datetimeFigureOut">
              <a:rPr lang="it-IT" smtClean="0"/>
              <a:t>03/04/2024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8364C-07A7-485F-B621-796024DD5C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6868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60EE7-43EE-4451-9CF1-F407E1916164}" type="datetimeFigureOut">
              <a:rPr lang="it-IT" smtClean="0"/>
              <a:t>03/04/2024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8364C-07A7-485F-B621-796024DD5C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8396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60EE7-43EE-4451-9CF1-F407E1916164}" type="datetimeFigureOut">
              <a:rPr lang="it-IT" smtClean="0"/>
              <a:t>03/04/2024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8364C-07A7-485F-B621-796024DD5C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5498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E60EE7-43EE-4451-9CF1-F407E1916164}" type="datetimeFigureOut">
              <a:rPr lang="it-IT" smtClean="0"/>
              <a:t>03/04/2024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8364C-07A7-485F-B621-796024DD5C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8951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496896C7-373D-A68C-B248-7FB2B6EDD748}"/>
              </a:ext>
            </a:extLst>
          </p:cNvPr>
          <p:cNvSpPr txBox="1">
            <a:spLocks/>
          </p:cNvSpPr>
          <p:nvPr/>
        </p:nvSpPr>
        <p:spPr>
          <a:xfrm>
            <a:off x="2575778" y="1375010"/>
            <a:ext cx="7040444" cy="4107980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</a:pPr>
            <a:r>
              <a:rPr lang="it-IT" sz="9600" b="1" dirty="0">
                <a:latin typeface="Arial" panose="020B0604020202020204" pitchFamily="34" charset="0"/>
                <a:cs typeface="Arial" panose="020B0604020202020204" pitchFamily="34" charset="0"/>
              </a:rPr>
              <a:t>ARCHITETTURA E PSICHE</a:t>
            </a:r>
          </a:p>
          <a:p>
            <a:pPr algn="ctr">
              <a:lnSpc>
                <a:spcPct val="170000"/>
              </a:lnSpc>
            </a:pPr>
            <a:endParaRPr lang="it-IT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70000"/>
              </a:lnSpc>
            </a:pPr>
            <a:r>
              <a:rPr lang="it-IT" sz="9600" b="1" dirty="0">
                <a:latin typeface="Arial" panose="020B0604020202020204" pitchFamily="34" charset="0"/>
                <a:cs typeface="Arial" panose="020B0604020202020204" pitchFamily="34" charset="0"/>
              </a:rPr>
              <a:t>Il collegamento tra la mente</a:t>
            </a:r>
          </a:p>
          <a:p>
            <a:pPr algn="ctr">
              <a:lnSpc>
                <a:spcPct val="170000"/>
              </a:lnSpc>
            </a:pPr>
            <a:r>
              <a:rPr lang="it-IT" sz="9600" b="1" dirty="0">
                <a:latin typeface="Arial" panose="020B0604020202020204" pitchFamily="34" charset="0"/>
                <a:cs typeface="Arial" panose="020B0604020202020204" pitchFamily="34" charset="0"/>
              </a:rPr>
              <a:t>e la progettazione dell’architettura</a:t>
            </a:r>
          </a:p>
          <a:p>
            <a:pPr algn="ctr">
              <a:lnSpc>
                <a:spcPct val="170000"/>
              </a:lnSpc>
            </a:pPr>
            <a:endParaRPr lang="it-IT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70000"/>
              </a:lnSpc>
            </a:pPr>
            <a:endParaRPr lang="it-IT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70000"/>
              </a:lnSpc>
            </a:pPr>
            <a:r>
              <a:rPr lang="it-IT" sz="7200" dirty="0">
                <a:latin typeface="Arial" panose="020B0604020202020204" pitchFamily="34" charset="0"/>
                <a:cs typeface="Arial" panose="020B0604020202020204" pitchFamily="34" charset="0"/>
              </a:rPr>
              <a:t>Marcella Taricco</a:t>
            </a:r>
          </a:p>
          <a:p>
            <a:pPr algn="ctr">
              <a:lnSpc>
                <a:spcPct val="170000"/>
              </a:lnSpc>
            </a:pPr>
            <a:r>
              <a:rPr lang="it-IT" sz="7200" i="1" dirty="0">
                <a:latin typeface="Arial" panose="020B0604020202020204" pitchFamily="34" charset="0"/>
                <a:cs typeface="Arial" panose="020B0604020202020204" pitchFamily="34" charset="0"/>
              </a:rPr>
              <a:t>Psicoterapeuta</a:t>
            </a:r>
            <a:b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224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2">
            <a:extLst>
              <a:ext uri="{FF2B5EF4-FFF2-40B4-BE49-F238E27FC236}">
                <a16:creationId xmlns:a16="http://schemas.microsoft.com/office/drawing/2014/main" id="{AA37CE5D-E026-2E3E-6266-9C49A554CB91}"/>
              </a:ext>
            </a:extLst>
          </p:cNvPr>
          <p:cNvSpPr txBox="1">
            <a:spLocks/>
          </p:cNvSpPr>
          <p:nvPr/>
        </p:nvSpPr>
        <p:spPr>
          <a:xfrm>
            <a:off x="447039" y="1117550"/>
            <a:ext cx="5993603" cy="442337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it-IT" sz="1800" dirty="0">
                <a:solidFill>
                  <a:srgbClr val="3E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veicolare un maggiore coinvolgimento sul progetto è quindi</a:t>
            </a:r>
            <a:r>
              <a:rPr lang="it-IT" sz="1800" i="0" dirty="0">
                <a:solidFill>
                  <a:srgbClr val="3E3F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importante che, in fase di progettazione, </a:t>
            </a:r>
            <a:r>
              <a:rPr lang="it-IT" sz="1800" b="1" i="0" dirty="0">
                <a:solidFill>
                  <a:srgbClr val="3E3F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 studi la prospettiva che si ha arrivando in un luogo </a:t>
            </a:r>
            <a:r>
              <a:rPr lang="it-IT" sz="1800" i="0" dirty="0">
                <a:solidFill>
                  <a:srgbClr val="3E3F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it-IT" sz="1800" b="1" i="0" dirty="0">
                <a:solidFill>
                  <a:srgbClr val="3E3F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 valorizzino i punti di fuga prevalenti nei punti che si vogliono rendere strategici</a:t>
            </a:r>
            <a:r>
              <a:rPr lang="it-IT" sz="1800" i="0" dirty="0">
                <a:solidFill>
                  <a:srgbClr val="3E3F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it-IT" sz="1800" i="0" dirty="0">
              <a:solidFill>
                <a:srgbClr val="3E3F3E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it-IT" sz="1800" b="1" dirty="0">
                <a:solidFill>
                  <a:srgbClr val="3E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Illusione prospettica o </a:t>
            </a:r>
            <a:r>
              <a:rPr lang="it-IT" sz="1800" b="1" dirty="0" err="1">
                <a:solidFill>
                  <a:srgbClr val="3E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anamorfismo</a:t>
            </a:r>
            <a:endParaRPr lang="it-IT" sz="1800" b="1" dirty="0">
              <a:solidFill>
                <a:srgbClr val="3E3F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it-IT" sz="1800" b="1" dirty="0">
                <a:solidFill>
                  <a:srgbClr val="3E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Prospettiva accelerata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it-IT" sz="1800" b="1" dirty="0">
                <a:solidFill>
                  <a:srgbClr val="3E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Prospettiva rallentata</a:t>
            </a: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9ABFA95-C5CB-64BD-1663-F29BBACE71A7}"/>
              </a:ext>
            </a:extLst>
          </p:cNvPr>
          <p:cNvSpPr txBox="1">
            <a:spLocks/>
          </p:cNvSpPr>
          <p:nvPr/>
        </p:nvSpPr>
        <p:spPr>
          <a:xfrm>
            <a:off x="8322403" y="4985495"/>
            <a:ext cx="3422557" cy="142546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it-IT" sz="1800" dirty="0">
                <a:solidFill>
                  <a:srgbClr val="3E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Così facendo </a:t>
            </a:r>
            <a:r>
              <a:rPr lang="it-IT" sz="1800" b="1" dirty="0">
                <a:solidFill>
                  <a:srgbClr val="3E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l’osservatore </a:t>
            </a:r>
            <a:r>
              <a:rPr lang="it-IT" sz="1800" b="1" i="1" dirty="0">
                <a:solidFill>
                  <a:srgbClr val="3E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entra</a:t>
            </a:r>
            <a:r>
              <a:rPr lang="it-IT" sz="1800" b="1" dirty="0">
                <a:solidFill>
                  <a:srgbClr val="3E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nel progetto prima ancora di essere entrato</a:t>
            </a:r>
            <a:endParaRPr lang="it-IT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Elemento grafico 8">
            <a:extLst>
              <a:ext uri="{FF2B5EF4-FFF2-40B4-BE49-F238E27FC236}">
                <a16:creationId xmlns:a16="http://schemas.microsoft.com/office/drawing/2014/main" id="{6E960DA1-ABF0-628A-D859-5307598DDC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3149" y="1108922"/>
            <a:ext cx="1285875" cy="2219325"/>
          </a:xfrm>
          <a:prstGeom prst="rect">
            <a:avLst/>
          </a:prstGeom>
        </p:spPr>
      </p:pic>
      <p:pic>
        <p:nvPicPr>
          <p:cNvPr id="13" name="Elemento grafico 12">
            <a:extLst>
              <a:ext uri="{FF2B5EF4-FFF2-40B4-BE49-F238E27FC236}">
                <a16:creationId xmlns:a16="http://schemas.microsoft.com/office/drawing/2014/main" id="{BF366D3C-AE44-22CA-524F-BFF4D76186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19024" y="1280160"/>
            <a:ext cx="1968439" cy="2048087"/>
          </a:xfrm>
          <a:prstGeom prst="rect">
            <a:avLst/>
          </a:prstGeom>
        </p:spPr>
      </p:pic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6B5B944E-C9BB-90F1-836D-07D458753100}"/>
              </a:ext>
            </a:extLst>
          </p:cNvPr>
          <p:cNvSpPr/>
          <p:nvPr/>
        </p:nvSpPr>
        <p:spPr>
          <a:xfrm>
            <a:off x="6756001" y="5362948"/>
            <a:ext cx="1251043" cy="67056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2769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24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CB5C753-B3D3-E2E5-212F-D4B095A258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62" r="31737" b="1"/>
          <a:stretch/>
        </p:blipFill>
        <p:spPr>
          <a:xfrm>
            <a:off x="20" y="-1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F7E1C58-02AD-7D80-1838-6725DC4359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82" r="26614"/>
          <a:stretch/>
        </p:blipFill>
        <p:spPr>
          <a:xfrm>
            <a:off x="4148881" y="-1"/>
            <a:ext cx="3872656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AFD9212-904B-A1D8-20EB-9953A68AF3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11" r="19711"/>
          <a:stretch/>
        </p:blipFill>
        <p:spPr>
          <a:xfrm>
            <a:off x="8194953" y="-1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</p:spPr>
      </p:pic>
      <p:sp>
        <p:nvSpPr>
          <p:cNvPr id="36" name="sketch line">
            <a:extLst>
              <a:ext uri="{FF2B5EF4-FFF2-40B4-BE49-F238E27FC236}">
                <a16:creationId xmlns:a16="http://schemas.microsoft.com/office/drawing/2014/main" id="{D2758DA7-6A89-49A1-B9F5-546D9932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22904" y="5413767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234C6B66-4462-B692-1059-C34F9FA2F4E9}"/>
              </a:ext>
            </a:extLst>
          </p:cNvPr>
          <p:cNvSpPr/>
          <p:nvPr/>
        </p:nvSpPr>
        <p:spPr>
          <a:xfrm>
            <a:off x="4413582" y="4544570"/>
            <a:ext cx="7147481" cy="1703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b="1" i="0" dirty="0">
                <a:effectLst/>
              </a:rPr>
              <a:t>Teatro </a:t>
            </a:r>
            <a:r>
              <a:rPr lang="en-US" sz="2200" b="1" i="0" dirty="0" err="1">
                <a:effectLst/>
              </a:rPr>
              <a:t>Olimpico</a:t>
            </a:r>
            <a:r>
              <a:rPr lang="en-US" sz="2200" b="1" i="0" dirty="0">
                <a:effectLst/>
              </a:rPr>
              <a:t> di Vicenza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b="1" dirty="0"/>
              <a:t>Andrea Palladio</a:t>
            </a:r>
            <a:endParaRPr lang="en-US" sz="2200" b="1" i="0" dirty="0">
              <a:effectLst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b="1" dirty="0">
                <a:sym typeface="Wingdings" panose="05000000000000000000" pitchFamily="2" charset="2"/>
              </a:rPr>
              <a:t> 1585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968396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4FCE864-4491-28C3-D3EB-7D5A058F2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1" y="431800"/>
            <a:ext cx="8179460" cy="545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3E18D9B4-4FA9-6008-7286-C3383B0DF949}"/>
              </a:ext>
            </a:extLst>
          </p:cNvPr>
          <p:cNvSpPr/>
          <p:nvPr/>
        </p:nvSpPr>
        <p:spPr>
          <a:xfrm>
            <a:off x="8764443" y="5694460"/>
            <a:ext cx="326243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0" dirty="0">
                <a:solidFill>
                  <a:srgbClr val="4343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Colonnato di Galleria Spada</a:t>
            </a:r>
          </a:p>
          <a:p>
            <a:r>
              <a:rPr lang="it-IT" b="1" dirty="0">
                <a:solidFill>
                  <a:srgbClr val="4343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Borromini</a:t>
            </a:r>
          </a:p>
          <a:p>
            <a:r>
              <a:rPr lang="it-IT" b="1" dirty="0">
                <a:solidFill>
                  <a:srgbClr val="43434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1652-1653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943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BBD1921F-F8FE-40FB-0F80-FA53C1F46D26}"/>
              </a:ext>
            </a:extLst>
          </p:cNvPr>
          <p:cNvSpPr/>
          <p:nvPr/>
        </p:nvSpPr>
        <p:spPr>
          <a:xfrm>
            <a:off x="2392303" y="4888196"/>
            <a:ext cx="24416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0" dirty="0">
                <a:solidFill>
                  <a:srgbClr val="4343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Piazza di Pienza</a:t>
            </a:r>
          </a:p>
          <a:p>
            <a:r>
              <a:rPr lang="it-IT" b="1" dirty="0">
                <a:solidFill>
                  <a:srgbClr val="4343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Bernardo Rossellino</a:t>
            </a:r>
          </a:p>
          <a:p>
            <a:r>
              <a:rPr lang="it-IT" b="1" dirty="0">
                <a:solidFill>
                  <a:srgbClr val="43434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1458-1462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3C238F95-BB03-39DD-F03D-A1D29C0A9352}"/>
              </a:ext>
            </a:extLst>
          </p:cNvPr>
          <p:cNvSpPr/>
          <p:nvPr/>
        </p:nvSpPr>
        <p:spPr>
          <a:xfrm>
            <a:off x="8123575" y="5640018"/>
            <a:ext cx="364715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0" dirty="0">
                <a:solidFill>
                  <a:srgbClr val="4343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Piazza del Campidoglio a Roma</a:t>
            </a:r>
          </a:p>
          <a:p>
            <a:r>
              <a:rPr lang="it-IT" b="1" dirty="0">
                <a:solidFill>
                  <a:srgbClr val="4343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Michelangelo</a:t>
            </a:r>
          </a:p>
          <a:p>
            <a:r>
              <a:rPr lang="it-IT" b="1" dirty="0">
                <a:solidFill>
                  <a:srgbClr val="43434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1538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Nessuna descrizione della foto disponibile.">
            <a:extLst>
              <a:ext uri="{FF2B5EF4-FFF2-40B4-BE49-F238E27FC236}">
                <a16:creationId xmlns:a16="http://schemas.microsoft.com/office/drawing/2014/main" id="{FD6CAF0D-8992-EC2F-40AE-9E1BE6320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346061"/>
            <a:ext cx="6515100" cy="407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F2124C33-7B94-C677-6353-EF7DFAD79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503" y="346061"/>
            <a:ext cx="3829297" cy="500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624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162293D6-AEB0-885E-AA40-21B2B68CADE3}"/>
              </a:ext>
            </a:extLst>
          </p:cNvPr>
          <p:cNvSpPr/>
          <p:nvPr/>
        </p:nvSpPr>
        <p:spPr>
          <a:xfrm>
            <a:off x="9235850" y="5321909"/>
            <a:ext cx="23262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0" dirty="0">
                <a:solidFill>
                  <a:srgbClr val="4343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Giudizio Universale</a:t>
            </a:r>
          </a:p>
          <a:p>
            <a:r>
              <a:rPr lang="it-IT" b="1" dirty="0">
                <a:solidFill>
                  <a:srgbClr val="4343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Michelangelo</a:t>
            </a:r>
          </a:p>
          <a:p>
            <a:r>
              <a:rPr lang="it-IT" b="1" dirty="0">
                <a:solidFill>
                  <a:srgbClr val="43434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1536-1541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3D9BE81-1F9B-B5DF-A46C-907A4CC63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53752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747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11AC9A-7D2B-95DE-6546-4C3A274CC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C72AEC4D-09D3-B695-8A27-12389DBF2729}"/>
              </a:ext>
            </a:extLst>
          </p:cNvPr>
          <p:cNvSpPr txBox="1">
            <a:spLocks/>
          </p:cNvSpPr>
          <p:nvPr/>
        </p:nvSpPr>
        <p:spPr>
          <a:xfrm>
            <a:off x="2759802" y="533401"/>
            <a:ext cx="6672394" cy="6985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it-IT" sz="1800" b="1" i="0" u="sng">
                <a:solidFill>
                  <a:srgbClr val="3E3F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 S</a:t>
            </a:r>
            <a:r>
              <a:rPr lang="it-IT" sz="1800" b="1" u="sng">
                <a:solidFill>
                  <a:srgbClr val="3E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TIMOLAZIONE VISIVA BILATERALE IN ORIZZONTALE</a:t>
            </a:r>
            <a:endParaRPr lang="it-IT" sz="1800" b="1" i="0" u="sng">
              <a:solidFill>
                <a:srgbClr val="3E3F3E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it-IT" sz="1800" dirty="0">
              <a:solidFill>
                <a:srgbClr val="3E3F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ottotitolo 2">
            <a:extLst>
              <a:ext uri="{FF2B5EF4-FFF2-40B4-BE49-F238E27FC236}">
                <a16:creationId xmlns:a16="http://schemas.microsoft.com/office/drawing/2014/main" id="{06F19600-C3F5-0E5F-C361-8067CC48F795}"/>
              </a:ext>
            </a:extLst>
          </p:cNvPr>
          <p:cNvSpPr txBox="1">
            <a:spLocks/>
          </p:cNvSpPr>
          <p:nvPr/>
        </p:nvSpPr>
        <p:spPr>
          <a:xfrm>
            <a:off x="1860749" y="5487195"/>
            <a:ext cx="8470501" cy="13708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it-IT" sz="1800" dirty="0">
                <a:solidFill>
                  <a:srgbClr val="3E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movimenti oculari alternati destra-sinistra hanno l’effetto di ristabilire l’equilibrio eccitatorio-inibitorio, permettendo una migliore comunicazione tra gli emisferi cerebrali. Tecnica EMDR per il disturbo post-traumatico da stress.</a:t>
            </a: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Grafica realizzata da Manuela Pinduccio">
            <a:extLst>
              <a:ext uri="{FF2B5EF4-FFF2-40B4-BE49-F238E27FC236}">
                <a16:creationId xmlns:a16="http://schemas.microsoft.com/office/drawing/2014/main" id="{06B44F61-F9A0-46E3-1C08-A32B118B2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750850"/>
            <a:ext cx="6070600" cy="341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Occhio, Faccia, Analizzare, Cercare">
            <a:extLst>
              <a:ext uri="{FF2B5EF4-FFF2-40B4-BE49-F238E27FC236}">
                <a16:creationId xmlns:a16="http://schemas.microsoft.com/office/drawing/2014/main" id="{1A540DF5-8F02-0A11-EDDA-63BE8B2FA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469"/>
            <a:ext cx="5803900" cy="386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499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2">
            <a:extLst>
              <a:ext uri="{FF2B5EF4-FFF2-40B4-BE49-F238E27FC236}">
                <a16:creationId xmlns:a16="http://schemas.microsoft.com/office/drawing/2014/main" id="{6B5C9D0A-112A-7B30-DC97-D1E5399DD591}"/>
              </a:ext>
            </a:extLst>
          </p:cNvPr>
          <p:cNvSpPr txBox="1">
            <a:spLocks/>
          </p:cNvSpPr>
          <p:nvPr/>
        </p:nvSpPr>
        <p:spPr>
          <a:xfrm>
            <a:off x="604518" y="774191"/>
            <a:ext cx="10982961" cy="17530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it-IT" sz="1800" dirty="0">
                <a:solidFill>
                  <a:srgbClr val="3E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tutte queste ragioni, per tutti i benefici coinvolti in tali processi, è utile, in fase di progettazione, pianificare elementi che, posizionati in linea orizzontale a destra e a sinistra del punto centrale, portino lo sguardo a compiere il movimento che sta alla base della stimolazione visiva bilaterale in orizzontale, come si è indotti a fare dall’</a:t>
            </a:r>
            <a:r>
              <a:rPr lang="it-IT" sz="1800" b="1" dirty="0">
                <a:solidFill>
                  <a:srgbClr val="3E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enfasi orizzontale</a:t>
            </a:r>
            <a:r>
              <a:rPr lang="it-IT" sz="1800" dirty="0">
                <a:solidFill>
                  <a:srgbClr val="3E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Ville Savoye di Le Corbusier</a:t>
            </a: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2E3C6E2-C67B-A578-79F9-D2A467102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465" y="2990637"/>
            <a:ext cx="7125066" cy="318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75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3222171" y="2740864"/>
            <a:ext cx="5747657" cy="137627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Esempi di architetture:</a:t>
            </a:r>
          </a:p>
          <a:p>
            <a:pPr algn="ctr">
              <a:lnSpc>
                <a:spcPct val="150000"/>
              </a:lnSpc>
            </a:pP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reazioni personali o collettive?</a:t>
            </a:r>
          </a:p>
        </p:txBody>
      </p:sp>
    </p:spTree>
    <p:extLst>
      <p:ext uri="{BB962C8B-B14F-4D97-AF65-F5344CB8AC3E}">
        <p14:creationId xmlns:p14="http://schemas.microsoft.com/office/powerpoint/2010/main" val="1010264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2"/>
          <p:cNvSpPr txBox="1">
            <a:spLocks/>
          </p:cNvSpPr>
          <p:nvPr/>
        </p:nvSpPr>
        <p:spPr>
          <a:xfrm>
            <a:off x="3746500" y="3741828"/>
            <a:ext cx="4699000" cy="85557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it-IT" sz="1800" b="0" i="0" dirty="0">
                <a:solidFill>
                  <a:srgbClr val="3E3F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Effetto del colore e del rapporto con il cielo</a:t>
            </a:r>
          </a:p>
          <a:p>
            <a:pPr marL="0" indent="0" algn="just">
              <a:buNone/>
            </a:pPr>
            <a:r>
              <a:rPr lang="it-IT" sz="1800" dirty="0">
                <a:solidFill>
                  <a:srgbClr val="3E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Esempi sul patio</a:t>
            </a:r>
            <a:endParaRPr lang="it-IT" sz="1800" b="0" i="0" dirty="0">
              <a:solidFill>
                <a:srgbClr val="3E3F3E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FE7AA8BE-0B1C-CE0A-FEBD-3BBA76FEA14A}"/>
              </a:ext>
            </a:extLst>
          </p:cNvPr>
          <p:cNvSpPr txBox="1">
            <a:spLocks/>
          </p:cNvSpPr>
          <p:nvPr/>
        </p:nvSpPr>
        <p:spPr>
          <a:xfrm>
            <a:off x="3222171" y="1849529"/>
            <a:ext cx="5747657" cy="588871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Emozioni sollecitate</a:t>
            </a:r>
            <a:b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2769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LUIS BARRAGAN ,Casa Gilardi, Mexico, 1976 – Atlas of Interior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896" y="4336190"/>
            <a:ext cx="3596549" cy="238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www.domusweb.it/content/dam/domusweb/it/dall-archivio/2013/03/23/luis-barrag-n-una-casa-introversa/big_408539_3957_12184.jpg.foto.rmedi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858" y="152398"/>
            <a:ext cx="4570821" cy="305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Intoxicating Color | Design Miami/ Sho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51" y="152398"/>
            <a:ext cx="3644612" cy="485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/>
          <p:cNvSpPr/>
          <p:nvPr/>
        </p:nvSpPr>
        <p:spPr>
          <a:xfrm>
            <a:off x="187160" y="5344342"/>
            <a:ext cx="42455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Casa Gilardi, Città del Messico, 1977</a:t>
            </a: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Luis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Barragàn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22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505341-D0BE-A7AA-E58F-34FDB610B9CC}"/>
              </a:ext>
            </a:extLst>
          </p:cNvPr>
          <p:cNvSpPr txBox="1">
            <a:spLocks/>
          </p:cNvSpPr>
          <p:nvPr/>
        </p:nvSpPr>
        <p:spPr>
          <a:xfrm>
            <a:off x="989802" y="961340"/>
            <a:ext cx="4273078" cy="49353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</a:pP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Concetti base di psicologia</a:t>
            </a:r>
          </a:p>
          <a:p>
            <a:pPr algn="ctr">
              <a:lnSpc>
                <a:spcPct val="170000"/>
              </a:lnSpc>
            </a:pP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utili nella progettazione</a:t>
            </a:r>
          </a:p>
          <a:p>
            <a:pPr algn="just">
              <a:lnSpc>
                <a:spcPct val="170000"/>
              </a:lnSpc>
            </a:pP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70000"/>
              </a:lnSpc>
            </a:pP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70000"/>
              </a:lnSpc>
            </a:pP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Bisogni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: stato di tensione dovuto alla mancanza di qualcosa</a:t>
            </a:r>
          </a:p>
          <a:p>
            <a:pPr algn="just">
              <a:lnSpc>
                <a:spcPct val="170000"/>
              </a:lnSpc>
            </a:pP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70000"/>
              </a:lnSpc>
            </a:pP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La piramide dei bisogni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: necessità di deficit e necessità di essere</a:t>
            </a:r>
          </a:p>
          <a:p>
            <a:pPr algn="just">
              <a:lnSpc>
                <a:spcPct val="170000"/>
              </a:lnSpc>
            </a:pP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D7C90496-02DD-55F5-0B97-3E672D3FA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204" y="1285875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3380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eristilio-domus-Pompe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30" y="200420"/>
            <a:ext cx="7348197" cy="438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3930" y="4989169"/>
            <a:ext cx="44679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0" dirty="0">
                <a:solidFill>
                  <a:srgbClr val="4343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Peristilio della Casa dei </a:t>
            </a:r>
            <a:r>
              <a:rPr lang="it-IT" b="1" i="0" dirty="0" err="1">
                <a:solidFill>
                  <a:srgbClr val="4343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Vettii</a:t>
            </a:r>
            <a:r>
              <a:rPr lang="it-IT" b="1" i="0" dirty="0">
                <a:solidFill>
                  <a:srgbClr val="4343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Pompei</a:t>
            </a:r>
          </a:p>
          <a:p>
            <a:r>
              <a:rPr lang="it-IT" b="1" dirty="0">
                <a:solidFill>
                  <a:srgbClr val="43434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domus romana, I sec. d.C.</a:t>
            </a:r>
            <a:r>
              <a:rPr lang="it-IT" b="1" i="0" dirty="0">
                <a:solidFill>
                  <a:srgbClr val="4343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it-IT" b="0" i="0" dirty="0">
                <a:solidFill>
                  <a:srgbClr val="4343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asa dei Vettii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54" y="4715275"/>
            <a:ext cx="1656745" cy="214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5734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52548" y="4068803"/>
            <a:ext cx="506721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Il 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Patio dei Leoni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 è il patio principale del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Palazzo dei Leoni 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nel cuore dell’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Alhambra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, la cittadella moresca formata da un complesso di palazzi, giardini e fortezze a Granada, in Spagna. Fu commissionata dal sultano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Nasride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Muhammad V dell’Emirato di Granada ad Al-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Andalus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La sua costruzione iniziò nel secondo periodo del suo regno,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tra il 1362 e il 1391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</p:txBody>
      </p:sp>
      <p:pic>
        <p:nvPicPr>
          <p:cNvPr id="3074" name="Picture 2" descr="undefin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4" y="182148"/>
            <a:ext cx="5145586" cy="384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eneralife Alhambra: guida ai giardini fiabeschi di Gra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13" y="182149"/>
            <a:ext cx="5750329" cy="383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lhambra - Wikip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578" y="4164405"/>
            <a:ext cx="1901464" cy="239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7211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6867" y="4396805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Patio di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Lindaraja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, Granada</a:t>
            </a:r>
          </a:p>
          <a:p>
            <a:pPr algn="just"/>
            <a:r>
              <a:rPr lang="it-IT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Venne costruito durante la restaurazione realizzata per ospitare l’imperatore e l’imperatrice nella loro visita a Granada con motivo del loro viaggio di nozze. Il patio si compone di una fonte centrale circondata da sei sale e il </a:t>
            </a:r>
            <a:r>
              <a:rPr lang="it-IT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Mirador</a:t>
            </a:r>
            <a:r>
              <a:rPr lang="it-IT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it-IT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Lindaraja</a:t>
            </a:r>
            <a:r>
              <a:rPr lang="it-IT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it-IT" dirty="0"/>
          </a:p>
        </p:txBody>
      </p:sp>
      <p:pic>
        <p:nvPicPr>
          <p:cNvPr id="2050" name="Picture 2" descr="https://www.turgranada.es/wp-content/blogs.dir/2/files_mf/cache/th_9884a105155d2d5abab95f407ee25a91_patio-lindaraja2.jpg?x535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67" y="160655"/>
            <a:ext cx="61912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turgranada.es/wp-content/blogs.dir/2/files_mf/cache/th_9884a105155d2d5abab95f407ee25a91_patio-lindaraja3.jpg?x535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594" y="160655"/>
            <a:ext cx="4108722" cy="256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turgranada.es/wp-content/blogs.dir/2/files_mf/cache/th_9884a105155d2d5abab95f407ee25a91_patio-lindaraja4.jpg?x535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011" y="2856975"/>
            <a:ext cx="4091305" cy="255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1846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09452" y="4689956"/>
            <a:ext cx="62043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Cortile interno della Villa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Nazari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de la Calle del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Horno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de Oro n.14, </a:t>
            </a:r>
          </a:p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Granada XV Sec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50" name="Picture 2" descr="casa horno de oro gra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52" y="191588"/>
            <a:ext cx="6204345" cy="41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695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12775" y="3705888"/>
            <a:ext cx="44256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Cà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Granda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– cortili e porticati</a:t>
            </a:r>
          </a:p>
          <a:p>
            <a:pPr algn="just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La 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Ca'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Granda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, già sede dell’Ospedale Maggiore di Milano</a:t>
            </a:r>
            <a:r>
              <a:rPr lang="it-IT" u="sng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opera dell'architetto fiorentino Filarete, è uno dei primi edifici rinascimentali a Milano.</a:t>
            </a:r>
          </a:p>
          <a:p>
            <a:pPr algn="just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Il chiostro maggiore, detto del Richini o cortile d’onore, risale alla fabbrica seicentesca.</a:t>
            </a:r>
          </a:p>
        </p:txBody>
      </p:sp>
      <p:pic>
        <p:nvPicPr>
          <p:cNvPr id="6146" name="Picture 2" descr="File:Ca' Granda, Milan, Cortile crociera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74" y="164169"/>
            <a:ext cx="4425680" cy="331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Uno dei cortili dell'Università Statale di Milano, il Cortile del Settecen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152" y="152025"/>
            <a:ext cx="2736667" cy="20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Il porticato di largo Richini, in via Festa del Perdo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272" y="152025"/>
            <a:ext cx="4458062" cy="334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8340" y="3583968"/>
            <a:ext cx="3814355" cy="197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8299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18679" y="4089065"/>
            <a:ext cx="6502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Tadao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Ando,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Kidosaki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House, Tokyo, Giappone,1985-1986</a:t>
            </a:r>
          </a:p>
        </p:txBody>
      </p:sp>
      <p:pic>
        <p:nvPicPr>
          <p:cNvPr id="4098" name="Picture 2" descr="Kidosaki-house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88" y="154166"/>
            <a:ext cx="5428898" cy="375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idosaki-house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199" y="154166"/>
            <a:ext cx="5428898" cy="375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cdn.archweb.com/media/CACHE/images/Kidosaki-House-plan/e60d7397dca4fc5550920b280c3222c8.jpg?Expires=1683738648&amp;Signature=Si29di5dlYqHB2uHBTH7QvzXBJw8WQAXNxjntKZsD4Pt02h84M9obAP2jnrJSN-2veydsqx7m-EAiTJA10J4ovt~Mq~HSNdi3c8YcuumIrs5gjbtXkUQbMJ-LIFqPrvQ9Y5WQVG0OLwh8Be2EJHvarB9okZ1ghuxMYaGofpr5Jfzr1YMs77oOraCPJ2qyoPdQ9D98Rwrl0B3nqrsO-SNyda3KMQmhgUYTvynp1NaYh4qhjO9AaF~Tfmz91ge2lDKMJkQv5aH8CHiplegdeTl8lgTEaW-kqe54Fd5mGmlHLRL4r~Fskc8wr6ZG8a0PR9UKou~6qFhpJmZGzMpaAdsCA__&amp;Key-Pair-Id=APKAJPQAR5BZZSVPNPW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044" y="4553926"/>
            <a:ext cx="2711823" cy="203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0885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97056" y="4251516"/>
            <a:ext cx="872052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Patio interno della Hopper House, AHL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Architects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, Hanoi (Vietnam)</a:t>
            </a:r>
          </a:p>
          <a:p>
            <a:pPr algn="just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A contrasto con la solida compattezza dell'esterno, qui il layout appare snello, arioso ed essenziale. Due sono i punti che immediatamente catturano lo sguardo nella grande area living a pianta aperta che occupa tutto il pianterreno: il giardino racchiuso nel 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cubo di vetro che penetra come una lama di luce nella stanza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, e la casetta di legno sullo sfondo, che sembra presa direttamente da un antico villaggio.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  2018</a:t>
            </a:r>
          </a:p>
        </p:txBody>
      </p:sp>
      <p:pic>
        <p:nvPicPr>
          <p:cNvPr id="5122" name="Picture 2" descr="https://cdn.archweb.com/media/uploads/2019/04/29/hopper-house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56" y="177041"/>
            <a:ext cx="5337175" cy="355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cdn.archweb.com/media/uploads/2019/04/29/hopper-house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492" y="177041"/>
            <a:ext cx="3369037" cy="224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La casa moderna in Vietnam Hopper Hou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7211" y="2562791"/>
            <a:ext cx="2743329" cy="411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6969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BF39D70C-BE07-1ED1-18E6-8D5F3DCD5156}"/>
              </a:ext>
            </a:extLst>
          </p:cNvPr>
          <p:cNvSpPr txBox="1"/>
          <p:nvPr/>
        </p:nvSpPr>
        <p:spPr>
          <a:xfrm>
            <a:off x="5399314" y="5077552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Il patio interno, ampliamento della sede del Politecnico di Milano, 1970</a:t>
            </a:r>
          </a:p>
          <a:p>
            <a:pPr algn="just"/>
            <a:r>
              <a:rPr lang="it-IT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Vittoriano Viganò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70CA011-F7A6-DAE5-91C2-E4616C2C9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792" y="857118"/>
            <a:ext cx="3511730" cy="514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6613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67179" y="1479949"/>
            <a:ext cx="599542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b="1" dirty="0">
              <a:solidFill>
                <a:srgbClr val="4343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b="1" dirty="0">
                <a:solidFill>
                  <a:srgbClr val="4343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Superficie piana</a:t>
            </a:r>
          </a:p>
          <a:p>
            <a:pPr marL="342900" indent="-342900">
              <a:buFont typeface="+mj-lt"/>
              <a:buAutoNum type="arabicPeriod"/>
            </a:pPr>
            <a:endParaRPr lang="it-IT" b="1" dirty="0">
              <a:solidFill>
                <a:srgbClr val="4343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b="1" dirty="0">
                <a:solidFill>
                  <a:srgbClr val="4343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Apertura in alto</a:t>
            </a:r>
          </a:p>
          <a:p>
            <a:pPr marL="342900" indent="-342900">
              <a:buFont typeface="+mj-lt"/>
              <a:buAutoNum type="arabicPeriod"/>
            </a:pPr>
            <a:endParaRPr lang="it-IT" b="1" dirty="0">
              <a:solidFill>
                <a:srgbClr val="4343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b="1" dirty="0">
                <a:solidFill>
                  <a:srgbClr val="4343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Luminosità</a:t>
            </a:r>
          </a:p>
          <a:p>
            <a:pPr marL="342900" indent="-342900">
              <a:buFont typeface="+mj-lt"/>
              <a:buAutoNum type="arabicPeriod"/>
            </a:pPr>
            <a:endParaRPr lang="it-IT" b="1" dirty="0">
              <a:solidFill>
                <a:srgbClr val="4343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b="1" dirty="0">
                <a:solidFill>
                  <a:srgbClr val="4343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Elementi di contrasto tra ciò che sta fuori e ciò che sta dentro</a:t>
            </a:r>
          </a:p>
          <a:p>
            <a:pPr lvl="1"/>
            <a:endParaRPr lang="it-IT" b="1" dirty="0">
              <a:solidFill>
                <a:srgbClr val="4343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b="1" dirty="0">
                <a:solidFill>
                  <a:srgbClr val="4343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Spazio filtro che media il contrasto e protegge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52" y="304292"/>
            <a:ext cx="2613484" cy="623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8253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E33120D1-9E85-0BD2-E3F9-3F5B9600B2D2}"/>
              </a:ext>
            </a:extLst>
          </p:cNvPr>
          <p:cNvSpPr/>
          <p:nvPr/>
        </p:nvSpPr>
        <p:spPr>
          <a:xfrm>
            <a:off x="907603" y="3888711"/>
            <a:ext cx="31600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PUNTO DI OSSERVAZIONE</a:t>
            </a:r>
          </a:p>
          <a:p>
            <a:pPr algn="ctr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Da dove guardo?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3F919381-797E-9532-56C7-AEA6F3264FA6}"/>
              </a:ext>
            </a:extLst>
          </p:cNvPr>
          <p:cNvSpPr/>
          <p:nvPr/>
        </p:nvSpPr>
        <p:spPr>
          <a:xfrm>
            <a:off x="2800770" y="764251"/>
            <a:ext cx="659045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RIASSUMENDO:</a:t>
            </a:r>
          </a:p>
          <a:p>
            <a:pPr algn="ctr"/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ELEMENTI UTILI NELLA FASE DI PROGETTO </a:t>
            </a:r>
          </a:p>
          <a:p>
            <a:pPr algn="ctr"/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AL FINE DI RAGGIUNGERE OBIETTIVI PSICOLOGICI</a:t>
            </a:r>
          </a:p>
        </p:txBody>
      </p:sp>
      <p:pic>
        <p:nvPicPr>
          <p:cNvPr id="1026" name="Picture 2" descr="Torre Di Osservazione, Torre">
            <a:extLst>
              <a:ext uri="{FF2B5EF4-FFF2-40B4-BE49-F238E27FC236}">
                <a16:creationId xmlns:a16="http://schemas.microsoft.com/office/drawing/2014/main" id="{68A16E37-6663-D667-5049-7F9140262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45" y="2041743"/>
            <a:ext cx="2892508" cy="434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119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 descr="Immagine che contiene testo, schermata, Carattere, linea&#10;&#10;Descrizione generata automaticamente">
            <a:extLst>
              <a:ext uri="{FF2B5EF4-FFF2-40B4-BE49-F238E27FC236}">
                <a16:creationId xmlns:a16="http://schemas.microsoft.com/office/drawing/2014/main" id="{E31CB89D-7C93-C46B-3AC4-0D0AB76462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8" r="1" b="1"/>
          <a:stretch/>
        </p:blipFill>
        <p:spPr>
          <a:xfrm>
            <a:off x="365760" y="1039679"/>
            <a:ext cx="4833271" cy="477864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9C3AE4C-8CD5-A5C3-C87D-0BE31740354B}"/>
              </a:ext>
            </a:extLst>
          </p:cNvPr>
          <p:cNvSpPr txBox="1">
            <a:spLocks/>
          </p:cNvSpPr>
          <p:nvPr/>
        </p:nvSpPr>
        <p:spPr>
          <a:xfrm>
            <a:off x="6094475" y="1887440"/>
            <a:ext cx="6268720" cy="3083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Piacere/</a:t>
            </a:r>
            <a:r>
              <a:rPr lang="en-US" sz="18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dispiacere</a:t>
            </a:r>
            <a:r>
              <a:rPr lang="en-US" sz="1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principio di </a:t>
            </a:r>
            <a:r>
              <a:rPr lang="en-US" sz="18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funzionamento</a:t>
            </a:r>
            <a:r>
              <a:rPr lang="en-US" sz="1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dell’apparato</a:t>
            </a:r>
            <a:r>
              <a:rPr lang="en-US" sz="1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psichico</a:t>
            </a:r>
            <a:r>
              <a:rPr lang="en-US" sz="1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orientamento</a:t>
            </a:r>
            <a:r>
              <a:rPr lang="en-US" sz="1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al piacere come </a:t>
            </a:r>
            <a:r>
              <a:rPr lang="en-US" sz="18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collante</a:t>
            </a:r>
            <a:r>
              <a:rPr lang="en-US" sz="1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sociale</a:t>
            </a:r>
            <a:endParaRPr lang="en-US" sz="18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8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Individuale</a:t>
            </a:r>
            <a:r>
              <a:rPr lang="en-US" sz="1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lang="en-US" sz="18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sociale</a:t>
            </a:r>
            <a:r>
              <a:rPr lang="en-US" sz="1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distinzione</a:t>
            </a:r>
            <a:r>
              <a:rPr lang="en-US" sz="1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unicità</a:t>
            </a:r>
            <a:r>
              <a:rPr lang="en-US" sz="1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appartenenza</a:t>
            </a:r>
            <a:endParaRPr lang="en-US" sz="18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772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99D24831-94EC-CEA2-4B24-F0D231A82440}"/>
              </a:ext>
            </a:extLst>
          </p:cNvPr>
          <p:cNvSpPr/>
          <p:nvPr/>
        </p:nvSpPr>
        <p:spPr>
          <a:xfrm>
            <a:off x="966610" y="3105833"/>
            <a:ext cx="4019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PUNTO DI FUGA</a:t>
            </a:r>
          </a:p>
          <a:p>
            <a:pPr algn="ctr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Che cosa voglio mettere in risalto?</a:t>
            </a:r>
          </a:p>
        </p:txBody>
      </p:sp>
      <p:pic>
        <p:nvPicPr>
          <p:cNvPr id="1030" name="Picture 6" descr="Parete, Opere Murarie, Calcolo, Rosso">
            <a:extLst>
              <a:ext uri="{FF2B5EF4-FFF2-40B4-BE49-F238E27FC236}">
                <a16:creationId xmlns:a16="http://schemas.microsoft.com/office/drawing/2014/main" id="{9135A1A9-12B6-B140-5C58-26108B3B6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261" y="1358660"/>
            <a:ext cx="2759494" cy="414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1281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ECF95307-B5C6-48F5-B9A7-EC9D1DB888BD}"/>
              </a:ext>
            </a:extLst>
          </p:cNvPr>
          <p:cNvSpPr/>
          <p:nvPr/>
        </p:nvSpPr>
        <p:spPr>
          <a:xfrm>
            <a:off x="1221662" y="1550900"/>
            <a:ext cx="34120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PROFONDITA’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APPEAL</a:t>
            </a:r>
          </a:p>
          <a:p>
            <a:pPr algn="ctr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Voglio attirare/far avvicinare?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28D7A98-5FEA-00D7-1A70-A438DCCB4526}"/>
              </a:ext>
            </a:extLst>
          </p:cNvPr>
          <p:cNvSpPr/>
          <p:nvPr/>
        </p:nvSpPr>
        <p:spPr>
          <a:xfrm>
            <a:off x="599857" y="4657663"/>
            <a:ext cx="46556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VICINANZA DELL’OGGETTO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IMPATTO</a:t>
            </a:r>
          </a:p>
          <a:p>
            <a:pPr algn="ctr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Voglio colpire?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ittà, Strada, Vuoto, Calmatevi">
            <a:extLst>
              <a:ext uri="{FF2B5EF4-FFF2-40B4-BE49-F238E27FC236}">
                <a16:creationId xmlns:a16="http://schemas.microsoft.com/office/drawing/2014/main" id="{F6897ECD-98F6-3740-5F17-716C2E604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277" y="372675"/>
            <a:ext cx="4506259" cy="300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ibrarsi Volare, Insetto">
            <a:extLst>
              <a:ext uri="{FF2B5EF4-FFF2-40B4-BE49-F238E27FC236}">
                <a16:creationId xmlns:a16="http://schemas.microsoft.com/office/drawing/2014/main" id="{DC2F0538-0A80-FB3D-ED42-2832CDE4F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276" y="3479438"/>
            <a:ext cx="4506259" cy="300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0719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009F69DC-ACBC-9802-A7E3-5BAEB216D1F5}"/>
              </a:ext>
            </a:extLst>
          </p:cNvPr>
          <p:cNvSpPr/>
          <p:nvPr/>
        </p:nvSpPr>
        <p:spPr>
          <a:xfrm>
            <a:off x="4790486" y="3656358"/>
            <a:ext cx="67585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ENFASI SULLA VISIONE IN ORIZZONTALE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RIEQUILIBRIO</a:t>
            </a:r>
          </a:p>
          <a:p>
            <a:pPr algn="ctr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Per dare armonia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05176FEA-C198-4D69-0746-DE71268BACE3}"/>
              </a:ext>
            </a:extLst>
          </p:cNvPr>
          <p:cNvSpPr/>
          <p:nvPr/>
        </p:nvSpPr>
        <p:spPr>
          <a:xfrm>
            <a:off x="3183629" y="1749889"/>
            <a:ext cx="40014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PROPORZIONI IDEALI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PIACERE</a:t>
            </a:r>
          </a:p>
          <a:p>
            <a:pPr algn="ctr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Per dare armonia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Umano, Leonardo Da Vinci">
            <a:extLst>
              <a:ext uri="{FF2B5EF4-FFF2-40B4-BE49-F238E27FC236}">
                <a16:creationId xmlns:a16="http://schemas.microsoft.com/office/drawing/2014/main" id="{268BDB14-79AB-6686-6122-27DA8FABA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82" y="269307"/>
            <a:ext cx="2652178" cy="360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95A5BF6-431E-ADA5-35DB-943BF6541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9266" y="4629298"/>
            <a:ext cx="7421022" cy="193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847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EBAD7E32-7BBF-40F1-7A41-E3F46C9C77D5}"/>
              </a:ext>
            </a:extLst>
          </p:cNvPr>
          <p:cNvSpPr/>
          <p:nvPr/>
        </p:nvSpPr>
        <p:spPr>
          <a:xfrm>
            <a:off x="1015442" y="1057016"/>
            <a:ext cx="101611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ELEMENTI CARDINE DI UN AMBIENTE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ASTRAZIONE SUGLI ELEMENTI FONDAMENTALI</a:t>
            </a:r>
          </a:p>
          <a:p>
            <a:pPr algn="ctr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Che cosa non deve mancare?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Drogheria, Lista Della Spesa, Carrello">
            <a:extLst>
              <a:ext uri="{FF2B5EF4-FFF2-40B4-BE49-F238E27FC236}">
                <a16:creationId xmlns:a16="http://schemas.microsoft.com/office/drawing/2014/main" id="{B7631502-2885-36E0-90F4-4F0F9F700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882" y="2374488"/>
            <a:ext cx="6149236" cy="368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67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razie, Luci Al Neon, Neon, Pubblicità">
            <a:extLst>
              <a:ext uri="{FF2B5EF4-FFF2-40B4-BE49-F238E27FC236}">
                <a16:creationId xmlns:a16="http://schemas.microsoft.com/office/drawing/2014/main" id="{0FB64653-A70A-9186-01B5-925B0D5A8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721" y="1131878"/>
            <a:ext cx="6894557" cy="459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176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Miscelatore, Dj, Musica, Controllore">
            <a:extLst>
              <a:ext uri="{FF2B5EF4-FFF2-40B4-BE49-F238E27FC236}">
                <a16:creationId xmlns:a16="http://schemas.microsoft.com/office/drawing/2014/main" id="{CC7BF3EB-E2D1-13AD-EF4D-BC5B6AD7D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205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DDBF56F-D744-DE0F-5B7A-9C4C2D16EC28}"/>
              </a:ext>
            </a:extLst>
          </p:cNvPr>
          <p:cNvSpPr txBox="1">
            <a:spLocks/>
          </p:cNvSpPr>
          <p:nvPr/>
        </p:nvSpPr>
        <p:spPr>
          <a:xfrm>
            <a:off x="623451" y="624998"/>
            <a:ext cx="3794760" cy="5608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EMOZIONI</a:t>
            </a:r>
          </a:p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Range e </a:t>
            </a:r>
            <a:r>
              <a:rPr lang="en-US" sz="18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modulazione</a:t>
            </a:r>
            <a:endParaRPr lang="en-US" sz="18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Gioia, </a:t>
            </a:r>
            <a:r>
              <a:rPr lang="en-US" sz="18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serenità</a:t>
            </a:r>
            <a:r>
              <a:rPr lang="en-US" sz="1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soddisfazione</a:t>
            </a:r>
            <a:r>
              <a:rPr lang="en-US" sz="1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tranquillità</a:t>
            </a:r>
            <a:endParaRPr lang="en-US" sz="18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Correlati</a:t>
            </a:r>
            <a:r>
              <a:rPr lang="en-US" sz="1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fisiologici</a:t>
            </a:r>
            <a:r>
              <a:rPr lang="en-US" sz="1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è </a:t>
            </a:r>
            <a:r>
              <a:rPr lang="en-US" sz="18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possibile</a:t>
            </a:r>
            <a:r>
              <a:rPr lang="en-US" sz="1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registrare</a:t>
            </a:r>
            <a:r>
              <a:rPr lang="en-US" sz="1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le </a:t>
            </a:r>
            <a:r>
              <a:rPr lang="en-US" sz="18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variazioni</a:t>
            </a:r>
            <a:r>
              <a:rPr lang="en-US" sz="1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della</a:t>
            </a:r>
            <a:r>
              <a:rPr lang="en-US" sz="1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pressione</a:t>
            </a:r>
            <a:r>
              <a:rPr lang="en-US" sz="1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arteriosa o del </a:t>
            </a:r>
            <a:r>
              <a:rPr lang="en-US" sz="18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ritmo</a:t>
            </a:r>
            <a:r>
              <a:rPr lang="en-US" sz="1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cardiaco</a:t>
            </a:r>
            <a:r>
              <a:rPr lang="en-US" sz="1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come </a:t>
            </a:r>
            <a:r>
              <a:rPr lang="en-US" sz="18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indice</a:t>
            </a:r>
            <a:r>
              <a:rPr lang="en-US" sz="1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di </a:t>
            </a:r>
            <a:r>
              <a:rPr lang="en-US" sz="18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emozioni</a:t>
            </a:r>
            <a:endParaRPr lang="en-US" sz="18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Effetti</a:t>
            </a:r>
            <a:r>
              <a:rPr lang="en-US" sz="1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negativi</a:t>
            </a:r>
            <a:r>
              <a:rPr lang="en-US" sz="1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dell’iperstimolazione</a:t>
            </a:r>
            <a:endParaRPr lang="en-US" sz="18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064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11AC9A-7D2B-95DE-6546-4C3A274CC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0F73DE52-7811-32AA-3674-82C0815CBD57}"/>
              </a:ext>
            </a:extLst>
          </p:cNvPr>
          <p:cNvSpPr txBox="1">
            <a:spLocks/>
          </p:cNvSpPr>
          <p:nvPr/>
        </p:nvSpPr>
        <p:spPr>
          <a:xfrm>
            <a:off x="3222170" y="985928"/>
            <a:ext cx="5747657" cy="149057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</a:pP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Mentre si progetta: </a:t>
            </a:r>
          </a:p>
          <a:p>
            <a:pPr algn="ctr">
              <a:lnSpc>
                <a:spcPct val="170000"/>
              </a:lnSpc>
            </a:pP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il processo del progetto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72AEC4D-09D3-B695-8A27-12389DBF2729}"/>
              </a:ext>
            </a:extLst>
          </p:cNvPr>
          <p:cNvSpPr txBox="1">
            <a:spLocks/>
          </p:cNvSpPr>
          <p:nvPr/>
        </p:nvSpPr>
        <p:spPr>
          <a:xfrm>
            <a:off x="1614348" y="2966357"/>
            <a:ext cx="8963299" cy="313508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+mj-lt"/>
              <a:buAutoNum type="arabicPeriod"/>
            </a:pPr>
            <a:r>
              <a:rPr lang="it-IT" sz="1800" b="1" i="0" dirty="0">
                <a:solidFill>
                  <a:srgbClr val="3E3F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Processo di sintesi prima</a:t>
            </a:r>
            <a:r>
              <a:rPr lang="it-IT" sz="1800" b="0" i="0" dirty="0">
                <a:solidFill>
                  <a:srgbClr val="3E3F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di analisi poi: </a:t>
            </a:r>
            <a:r>
              <a:rPr lang="it-IT" sz="1800" b="1" i="0" u="sng" dirty="0">
                <a:solidFill>
                  <a:srgbClr val="3E3F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L’OBIETTIVO</a:t>
            </a:r>
          </a:p>
          <a:p>
            <a:pPr marL="342900" indent="-342900" algn="just">
              <a:buFont typeface="+mj-lt"/>
              <a:buAutoNum type="arabicPeriod"/>
            </a:pPr>
            <a:endParaRPr lang="it-IT" sz="1800" b="0" i="0" dirty="0">
              <a:solidFill>
                <a:srgbClr val="3E3F3E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it-IT" sz="1800" b="1" dirty="0">
                <a:solidFill>
                  <a:srgbClr val="3E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Sequenzialità: </a:t>
            </a:r>
            <a:r>
              <a:rPr lang="it-IT" sz="1800" b="1" u="sng" dirty="0">
                <a:solidFill>
                  <a:srgbClr val="3E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 STEP</a:t>
            </a:r>
          </a:p>
          <a:p>
            <a:pPr marL="342900" indent="-342900" algn="just">
              <a:buFont typeface="+mj-lt"/>
              <a:buAutoNum type="arabicPeriod"/>
            </a:pPr>
            <a:endParaRPr lang="it-IT" sz="1800" dirty="0">
              <a:solidFill>
                <a:srgbClr val="3E3F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it-IT" sz="1800" b="1" i="0" u="sng" dirty="0">
                <a:solidFill>
                  <a:srgbClr val="3E3F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 COERENZA</a:t>
            </a:r>
            <a:r>
              <a:rPr lang="it-IT" sz="1800" i="0" dirty="0">
                <a:solidFill>
                  <a:srgbClr val="3E3F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it-IT" sz="1800" dirty="0">
                <a:solidFill>
                  <a:srgbClr val="3E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armonia </a:t>
            </a:r>
            <a:r>
              <a:rPr lang="it-IT" sz="1800" b="0" i="0" dirty="0">
                <a:solidFill>
                  <a:srgbClr val="3E3F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grafica e cromatica, la sezione aurea in fase di progettazione</a:t>
            </a:r>
          </a:p>
          <a:p>
            <a:pPr marL="342900" indent="-342900" algn="just">
              <a:buFont typeface="+mj-lt"/>
              <a:buAutoNum type="arabicPeriod"/>
            </a:pPr>
            <a:endParaRPr lang="it-IT" sz="1800" b="1" dirty="0">
              <a:solidFill>
                <a:srgbClr val="3E3F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it-IT" sz="1800" b="1" i="0" u="sng" dirty="0">
                <a:solidFill>
                  <a:srgbClr val="3E3F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IL PUNTO DI FUGA</a:t>
            </a:r>
            <a:r>
              <a:rPr lang="it-IT" sz="1800" i="0" dirty="0">
                <a:solidFill>
                  <a:srgbClr val="3E3F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it-IT" sz="1800" b="1" i="0" u="sng" dirty="0">
                <a:solidFill>
                  <a:srgbClr val="3E3F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 S</a:t>
            </a:r>
            <a:r>
              <a:rPr lang="it-IT" sz="1800" b="1" u="sng" dirty="0">
                <a:solidFill>
                  <a:srgbClr val="3E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TIMOLAZIONE VISIVA BILATERALE IN ORIZZONTALE</a:t>
            </a:r>
            <a:endParaRPr lang="it-IT" sz="1800" b="1" i="0" u="sng" dirty="0">
              <a:solidFill>
                <a:srgbClr val="3E3F3E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204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2">
            <a:extLst>
              <a:ext uri="{FF2B5EF4-FFF2-40B4-BE49-F238E27FC236}">
                <a16:creationId xmlns:a16="http://schemas.microsoft.com/office/drawing/2014/main" id="{6C195EEE-C28E-5E5A-F204-E51B06212129}"/>
              </a:ext>
            </a:extLst>
          </p:cNvPr>
          <p:cNvSpPr txBox="1">
            <a:spLocks/>
          </p:cNvSpPr>
          <p:nvPr/>
        </p:nvSpPr>
        <p:spPr>
          <a:xfrm>
            <a:off x="1614350" y="678089"/>
            <a:ext cx="8963299" cy="550182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it-IT" sz="1800" b="1" i="0" dirty="0">
                <a:solidFill>
                  <a:srgbClr val="3E3F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Processo di sintesi prima</a:t>
            </a:r>
            <a:r>
              <a:rPr lang="it-IT" sz="1800" b="0" i="0" dirty="0">
                <a:solidFill>
                  <a:srgbClr val="3E3F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di analisi poi: </a:t>
            </a:r>
            <a:r>
              <a:rPr lang="it-IT" sz="1800" b="1" i="0" u="sng" dirty="0">
                <a:solidFill>
                  <a:srgbClr val="3E3F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L’OBIETTIVO</a:t>
            </a:r>
            <a:endParaRPr lang="it-IT" sz="1800" b="0" i="0" dirty="0">
              <a:solidFill>
                <a:srgbClr val="3E3F3E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it-IT" sz="1800" dirty="0">
                <a:solidFill>
                  <a:srgbClr val="3E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prima fase consiste nel partire con un progetto che tenga primariamente conto di ciò che si vuole ottenere, in chiave percettiva e psicologica, ad un livello molto generale.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it-IT" sz="1800" b="1" dirty="0">
                <a:solidFill>
                  <a:srgbClr val="3E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Esempi: p</a:t>
            </a:r>
            <a:r>
              <a:rPr lang="it-IT" sz="1800" b="1" i="0" dirty="0">
                <a:solidFill>
                  <a:srgbClr val="3E3F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ulizia, essenzialità, impatto, astrazione, funzionalità, concentrazione, relax, attivazione etc.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it-IT" sz="1800" b="0" i="0" dirty="0">
              <a:solidFill>
                <a:srgbClr val="3E3F3E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it-IT" sz="1800" b="1" dirty="0">
                <a:solidFill>
                  <a:srgbClr val="3E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Sequenzialità: </a:t>
            </a:r>
            <a:r>
              <a:rPr lang="it-IT" sz="1800" b="1" u="sng" dirty="0">
                <a:solidFill>
                  <a:srgbClr val="3E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 STEP</a:t>
            </a:r>
            <a:endParaRPr lang="it-IT" sz="1800" dirty="0">
              <a:solidFill>
                <a:srgbClr val="3E3F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it-IT" sz="1800" dirty="0">
                <a:solidFill>
                  <a:srgbClr val="3E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it-IT" sz="1800" b="0" i="0" dirty="0">
                <a:solidFill>
                  <a:srgbClr val="3E3F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nquadrato l’obiettivo generale si passa all’individuazione di step, mediante un procedimento analitico e tramite passaggi logici sequenziali.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it-IT" sz="1800" b="1" dirty="0">
                <a:solidFill>
                  <a:srgbClr val="3E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Esempi: collegamenti, passaggi funzionali, aperture, colore, materiale etc.</a:t>
            </a:r>
            <a:endParaRPr lang="it-IT" sz="1800" b="1" i="0" dirty="0">
              <a:solidFill>
                <a:srgbClr val="3E3F3E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732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2">
            <a:extLst>
              <a:ext uri="{FF2B5EF4-FFF2-40B4-BE49-F238E27FC236}">
                <a16:creationId xmlns:a16="http://schemas.microsoft.com/office/drawing/2014/main" id="{28CA8F04-29A1-88DD-DF65-2D8058A412B6}"/>
              </a:ext>
            </a:extLst>
          </p:cNvPr>
          <p:cNvSpPr txBox="1">
            <a:spLocks/>
          </p:cNvSpPr>
          <p:nvPr/>
        </p:nvSpPr>
        <p:spPr>
          <a:xfrm>
            <a:off x="1372565" y="1188901"/>
            <a:ext cx="8963299" cy="31291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it-IT" sz="1800" b="1" i="0" u="sng" dirty="0">
                <a:solidFill>
                  <a:srgbClr val="3E3F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 COERENZA</a:t>
            </a:r>
            <a:r>
              <a:rPr lang="it-IT" sz="1800" i="0" dirty="0">
                <a:solidFill>
                  <a:srgbClr val="3E3F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it-IT" sz="1800" dirty="0">
                <a:solidFill>
                  <a:srgbClr val="3E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armonia </a:t>
            </a:r>
            <a:r>
              <a:rPr lang="it-IT" sz="1800" b="0" i="0" dirty="0">
                <a:solidFill>
                  <a:srgbClr val="3E3F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grafica e cromatica, utilizzo della sezione aurea in fase di progettazione.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it-IT" sz="1800" dirty="0">
                <a:solidFill>
                  <a:srgbClr val="3E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progetto, per essere gradevole dal punto di vista percettivo ed emotivamente piacevole, deve caratterizzarsi per </a:t>
            </a:r>
            <a:r>
              <a:rPr lang="it-IT" sz="1800" b="1" dirty="0">
                <a:solidFill>
                  <a:srgbClr val="3E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sua coerenza interna, che includa aspetti grafici, cromatici ed equilibri spaziali</a:t>
            </a:r>
            <a:r>
              <a:rPr lang="it-IT" sz="1800" dirty="0">
                <a:solidFill>
                  <a:srgbClr val="3E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it-IT" sz="1800" dirty="0">
                <a:solidFill>
                  <a:srgbClr val="3E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Importante il riferimento al numero </a:t>
            </a:r>
            <a:r>
              <a:rPr lang="it-IT" sz="1800" i="1" dirty="0" err="1">
                <a:solidFill>
                  <a:srgbClr val="3E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</a:t>
            </a:r>
            <a:r>
              <a:rPr lang="it-IT" sz="1800" dirty="0">
                <a:solidFill>
                  <a:srgbClr val="3E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che sta alla base della sezione aurea:</a:t>
            </a: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91FF5094-042C-2C4E-D286-F5F4313C6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936" y="4681918"/>
            <a:ext cx="3088127" cy="135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512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C5EA2D9-E465-78BB-36A1-0DF0FB18B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97" y="2852833"/>
            <a:ext cx="5011523" cy="340751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CCB684A-5CBA-8B14-4DA2-5C590673D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651" y="2763339"/>
            <a:ext cx="5461952" cy="3545864"/>
          </a:xfrm>
          <a:prstGeom prst="rect">
            <a:avLst/>
          </a:prstGeom>
        </p:spPr>
      </p:pic>
      <p:sp>
        <p:nvSpPr>
          <p:cNvPr id="4" name="Sottotitolo 2">
            <a:extLst>
              <a:ext uri="{FF2B5EF4-FFF2-40B4-BE49-F238E27FC236}">
                <a16:creationId xmlns:a16="http://schemas.microsoft.com/office/drawing/2014/main" id="{FAB2215D-B71E-A4C3-F7F1-0C7B2E2209FC}"/>
              </a:ext>
            </a:extLst>
          </p:cNvPr>
          <p:cNvSpPr txBox="1">
            <a:spLocks/>
          </p:cNvSpPr>
          <p:nvPr/>
        </p:nvSpPr>
        <p:spPr>
          <a:xfrm>
            <a:off x="3795242" y="863781"/>
            <a:ext cx="4601515" cy="16254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it-IT" sz="1800" i="0" dirty="0">
                <a:solidFill>
                  <a:srgbClr val="3E3F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 aiuto nella costruzione:</a:t>
            </a:r>
          </a:p>
          <a:p>
            <a:pPr algn="just">
              <a:lnSpc>
                <a:spcPct val="150000"/>
              </a:lnSpc>
            </a:pPr>
            <a:r>
              <a:rPr lang="it-IT" sz="1800" dirty="0">
                <a:solidFill>
                  <a:srgbClr val="3E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via geometrica</a:t>
            </a:r>
          </a:p>
          <a:p>
            <a:pPr algn="just">
              <a:lnSpc>
                <a:spcPct val="150000"/>
              </a:lnSpc>
            </a:pPr>
            <a:r>
              <a:rPr lang="it-IT" sz="1800" dirty="0">
                <a:solidFill>
                  <a:srgbClr val="3E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via numerica (sequenza di Fibonacci)</a:t>
            </a: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701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11AC9A-7D2B-95DE-6546-4C3A274CC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C72AEC4D-09D3-B695-8A27-12389DBF2729}"/>
              </a:ext>
            </a:extLst>
          </p:cNvPr>
          <p:cNvSpPr txBox="1">
            <a:spLocks/>
          </p:cNvSpPr>
          <p:nvPr/>
        </p:nvSpPr>
        <p:spPr>
          <a:xfrm>
            <a:off x="518160" y="468289"/>
            <a:ext cx="5130799" cy="621699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it-IT" sz="1800" b="1" i="0" u="sng" dirty="0">
                <a:solidFill>
                  <a:srgbClr val="3E3F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IL PUNTO DI FUGA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it-IT" sz="1800" dirty="0">
                <a:solidFill>
                  <a:srgbClr val="3E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punto di fuga è </a:t>
            </a:r>
            <a:r>
              <a:rPr lang="it-IT" sz="1800" b="1" dirty="0">
                <a:solidFill>
                  <a:srgbClr val="3E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indizio di profondità </a:t>
            </a:r>
            <a:r>
              <a:rPr lang="it-IT" sz="1800" dirty="0">
                <a:solidFill>
                  <a:srgbClr val="3E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basato sul fatto che le linee parallele in 3D sembrano convergere in 2D, è quindi il punto immaginario dello spazio in cui le linee parallele convergono.</a:t>
            </a:r>
            <a:endParaRPr lang="it-IT" sz="1800" i="0" dirty="0">
              <a:solidFill>
                <a:srgbClr val="3E3F3E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it-IT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E’ un </a:t>
            </a:r>
            <a:r>
              <a:rPr lang="it-IT" sz="18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punto di focalizzazione nella prospettiva</a:t>
            </a:r>
            <a:r>
              <a:rPr lang="it-IT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che può essere centrale (La scuola d'Atene di Raffaello per esempio), accidentale o obliqua.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it-IT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Grazie al punto di fuga si presenta un'idea di profondità geometrica e idealizzata.</a:t>
            </a:r>
            <a:r>
              <a:rPr lang="it-IT" sz="1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it-IT" sz="1800" b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sua valorizzazione aumenta il coinvolgimento e l’attenzione dell’osservatore.</a:t>
            </a:r>
            <a:endParaRPr lang="it-IT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1" name="Picture 7" descr="Corridoio, Parete In Legno, Architettura">
            <a:extLst>
              <a:ext uri="{FF2B5EF4-FFF2-40B4-BE49-F238E27FC236}">
                <a16:creationId xmlns:a16="http://schemas.microsoft.com/office/drawing/2014/main" id="{F21C7111-DF9C-0543-702B-DF197ED7D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560" y="1733399"/>
            <a:ext cx="6004560" cy="313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46111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1700</TotalTime>
  <Words>2859</Words>
  <Application>Microsoft Office PowerPoint</Application>
  <PresentationFormat>Widescreen</PresentationFormat>
  <Paragraphs>211</Paragraphs>
  <Slides>34</Slides>
  <Notes>17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51" baseType="lpstr">
      <vt:lpstr>Aptos</vt:lpstr>
      <vt:lpstr>Arial</vt:lpstr>
      <vt:lpstr>Arial</vt:lpstr>
      <vt:lpstr>Avenir</vt:lpstr>
      <vt:lpstr>Calibri</vt:lpstr>
      <vt:lpstr>Calibri Light</vt:lpstr>
      <vt:lpstr>Google Sans</vt:lpstr>
      <vt:lpstr>Helvetica Neue</vt:lpstr>
      <vt:lpstr>Merriweather</vt:lpstr>
      <vt:lpstr>montserrat</vt:lpstr>
      <vt:lpstr>montserrat</vt:lpstr>
      <vt:lpstr>Roboto</vt:lpstr>
      <vt:lpstr>Roboto_</vt:lpstr>
      <vt:lpstr>Tahoma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Studio sul  PATIO a</dc:title>
  <dc:creator>Marcella Taricco</dc:creator>
  <cp:lastModifiedBy>Marcella Taricco</cp:lastModifiedBy>
  <cp:revision>140</cp:revision>
  <dcterms:created xsi:type="dcterms:W3CDTF">2023-05-10T10:26:45Z</dcterms:created>
  <dcterms:modified xsi:type="dcterms:W3CDTF">2024-04-03T10:50:21Z</dcterms:modified>
</cp:coreProperties>
</file>