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66" r:id="rId2"/>
    <p:sldId id="273" r:id="rId3"/>
    <p:sldId id="274" r:id="rId4"/>
    <p:sldId id="272" r:id="rId5"/>
    <p:sldId id="280" r:id="rId6"/>
    <p:sldId id="271" r:id="rId7"/>
    <p:sldId id="281" r:id="rId8"/>
    <p:sldId id="269" r:id="rId9"/>
    <p:sldId id="268" r:id="rId10"/>
    <p:sldId id="257" r:id="rId11"/>
    <p:sldId id="267" r:id="rId12"/>
    <p:sldId id="282" r:id="rId13"/>
    <p:sldId id="270" r:id="rId14"/>
    <p:sldId id="275" r:id="rId15"/>
    <p:sldId id="276" r:id="rId16"/>
    <p:sldId id="277" r:id="rId17"/>
    <p:sldId id="278" r:id="rId18"/>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5588" autoAdjust="0"/>
    <p:restoredTop sz="94671" autoAdjust="0"/>
  </p:normalViewPr>
  <p:slideViewPr>
    <p:cSldViewPr>
      <p:cViewPr varScale="1">
        <p:scale>
          <a:sx n="74" d="100"/>
          <a:sy n="74" d="100"/>
        </p:scale>
        <p:origin x="-1902"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DFF8F-017C-4B91-8DE0-F7CB60641ACE}" type="datetimeFigureOut">
              <a:rPr lang="it-IT" smtClean="0"/>
              <a:t>11/11/2015</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7CCFD1-C1D2-4008-9E79-D45C9745A1D3}" type="slidenum">
              <a:rPr lang="it-IT" smtClean="0"/>
              <a:t>‹N›</a:t>
            </a:fld>
            <a:endParaRPr lang="it-IT"/>
          </a:p>
        </p:txBody>
      </p:sp>
    </p:spTree>
    <p:extLst>
      <p:ext uri="{BB962C8B-B14F-4D97-AF65-F5344CB8AC3E}">
        <p14:creationId xmlns:p14="http://schemas.microsoft.com/office/powerpoint/2010/main" val="3253189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4"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1pPr>
            <a:lvl2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2pPr>
            <a:lvl3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3pPr>
            <a:lvl4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4pPr>
            <a:lvl5pPr eaLnBrk="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5pPr>
            <a:lvl6pPr marL="2204550"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6pPr>
            <a:lvl7pPr marL="2605377"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7pPr>
            <a:lvl8pPr marL="3006204"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8pPr>
            <a:lvl9pPr marL="3407032" indent="-200414" defTabSz="393869" eaLnBrk="0" fontAlgn="base" hangingPunct="0">
              <a:lnSpc>
                <a:spcPct val="93000"/>
              </a:lnSpc>
              <a:spcBef>
                <a:spcPct val="0"/>
              </a:spcBef>
              <a:spcAft>
                <a:spcPct val="0"/>
              </a:spcAft>
              <a:buClr>
                <a:srgbClr val="000000"/>
              </a:buClr>
              <a:buSzPct val="100000"/>
              <a:buFont typeface="Times New Roman" pitchFamily="16" charset="0"/>
              <a:tabLst>
                <a:tab pos="0" algn="l"/>
                <a:tab pos="392477" algn="l"/>
                <a:tab pos="786346" algn="l"/>
                <a:tab pos="1180214" algn="l"/>
                <a:tab pos="1574082" algn="l"/>
                <a:tab pos="1967950" algn="l"/>
                <a:tab pos="2361819" algn="l"/>
                <a:tab pos="2755687" algn="l"/>
                <a:tab pos="3149556" algn="l"/>
                <a:tab pos="3543424" algn="l"/>
                <a:tab pos="3937293" algn="l"/>
                <a:tab pos="4331161" algn="l"/>
                <a:tab pos="4725030" algn="l"/>
                <a:tab pos="5118898" algn="l"/>
                <a:tab pos="5512767" algn="l"/>
                <a:tab pos="5906635" algn="l"/>
                <a:tab pos="6300504" algn="l"/>
                <a:tab pos="6694372" algn="l"/>
                <a:tab pos="7088240" algn="l"/>
                <a:tab pos="7482108" algn="l"/>
                <a:tab pos="7875977" algn="l"/>
              </a:tabLst>
              <a:defRPr>
                <a:solidFill>
                  <a:schemeClr val="bg1"/>
                </a:solidFill>
                <a:latin typeface="Arial" charset="0"/>
                <a:ea typeface="Microsoft YaHei" charset="-122"/>
              </a:defRPr>
            </a:lvl9pPr>
          </a:lstStyle>
          <a:p>
            <a:pPr eaLnBrk="1"/>
            <a:fld id="{BBA5306D-0E28-4A8E-9A7E-6411DDE64F46}" type="slidenum">
              <a:rPr lang="it-IT" altLang="it-IT" smtClean="0">
                <a:solidFill>
                  <a:srgbClr val="000000"/>
                </a:solidFill>
                <a:latin typeface="Times New Roman" pitchFamily="16" charset="0"/>
              </a:rPr>
              <a:pPr eaLnBrk="1"/>
              <a:t>1</a:t>
            </a:fld>
            <a:endParaRPr lang="it-IT" altLang="it-IT" smtClean="0">
              <a:solidFill>
                <a:srgbClr val="000000"/>
              </a:solidFill>
              <a:latin typeface="Times New Roman" pitchFamily="16" charset="0"/>
            </a:endParaRPr>
          </a:p>
        </p:txBody>
      </p:sp>
      <p:sp>
        <p:nvSpPr>
          <p:cNvPr id="13315" name="Rectangle 1"/>
          <p:cNvSpPr>
            <a:spLocks noGrp="1" noRot="1" noChangeAspect="1" noChangeArrowheads="1" noTextEdit="1"/>
          </p:cNvSpPr>
          <p:nvPr>
            <p:ph type="sldImg"/>
          </p:nvPr>
        </p:nvSpPr>
        <p:spPr>
          <a:xfrm>
            <a:off x="1143000" y="695325"/>
            <a:ext cx="4570413" cy="3427413"/>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6" name="Rectangle 2"/>
          <p:cNvSpPr>
            <a:spLocks noGrp="1" noChangeArrowheads="1"/>
          </p:cNvSpPr>
          <p:nvPr>
            <p:ph type="body" idx="1"/>
          </p:nvPr>
        </p:nvSpPr>
        <p:spPr>
          <a:xfrm>
            <a:off x="685512" y="4343230"/>
            <a:ext cx="5486976" cy="4115139"/>
          </a:xfrm>
          <a:noFill/>
          <a:extLst>
            <a:ext uri="{91240B29-F687-4F45-9708-019B960494DF}">
              <a14:hiddenLine xmlns:a14="http://schemas.microsoft.com/office/drawing/2010/main" w="9525">
                <a:solidFill>
                  <a:srgbClr val="80808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it-IT" altLang="it-IT"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it-IT" smtClean="0"/>
              <a:t>Fare clic per modificare lo stile del titolo</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7F49D355-16BD-4E45-BD9A-5EA878CF7CBD}" type="datetimeFigureOut">
              <a:rPr lang="it-IT" smtClean="0"/>
              <a:t>11/11/2015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11/11/2015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11/11/2015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7F49D355-16BD-4E45-BD9A-5EA878CF7CBD}" type="datetimeFigureOut">
              <a:rPr lang="it-IT" smtClean="0"/>
              <a:t>11/11/2015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7F49D355-16BD-4E45-BD9A-5EA878CF7CBD}" type="datetimeFigureOut">
              <a:rPr lang="it-IT" smtClean="0"/>
              <a:t>11/11/2015</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E7A41E1B-4F70-4964-A407-84C68BE8251C}" type="slidenum">
              <a:rPr lang="it-IT" smtClean="0"/>
              <a:t>‹N›</a:t>
            </a:fld>
            <a:endParaRPr lang="it-IT"/>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Date Placeholder 4"/>
          <p:cNvSpPr>
            <a:spLocks noGrp="1"/>
          </p:cNvSpPr>
          <p:nvPr>
            <p:ph type="dt" sz="half" idx="10"/>
          </p:nvPr>
        </p:nvSpPr>
        <p:spPr/>
        <p:txBody>
          <a:bodyPr/>
          <a:lstStyle/>
          <a:p>
            <a:fld id="{7F49D355-16BD-4E45-BD9A-5EA878CF7CBD}" type="datetimeFigureOut">
              <a:rPr lang="it-IT" smtClean="0"/>
              <a:t>11/11/2015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Date Placeholder 6"/>
          <p:cNvSpPr>
            <a:spLocks noGrp="1"/>
          </p:cNvSpPr>
          <p:nvPr>
            <p:ph type="dt" sz="half" idx="10"/>
          </p:nvPr>
        </p:nvSpPr>
        <p:spPr/>
        <p:txBody>
          <a:bodyPr/>
          <a:lstStyle/>
          <a:p>
            <a:fld id="{7F49D355-16BD-4E45-BD9A-5EA878CF7CBD}" type="datetimeFigureOut">
              <a:rPr lang="it-IT" smtClean="0"/>
              <a:t>11/11/2015</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E7A41E1B-4F70-4964-A407-84C68BE8251C}" type="slidenum">
              <a:rPr lang="it-IT" smtClean="0"/>
              <a:t>‹N›</a:t>
            </a:fld>
            <a:endParaRPr lang="it-IT"/>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7F49D355-16BD-4E45-BD9A-5EA878CF7CBD}" type="datetimeFigureOut">
              <a:rPr lang="it-IT" smtClean="0"/>
              <a:t>11/11/2015</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49D355-16BD-4E45-BD9A-5EA878CF7CBD}" type="datetimeFigureOut">
              <a:rPr lang="it-IT" smtClean="0"/>
              <a:t>11/11/2015</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it-IT" smtClean="0"/>
              <a:t>Fare clic per modificare lo stile del titolo</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11/11/2015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it-IT" smtClean="0"/>
              <a:t>Fare clic per modificare lo stile del titolo</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7F49D355-16BD-4E45-BD9A-5EA878CF7CBD}" type="datetimeFigureOut">
              <a:rPr lang="it-IT" smtClean="0"/>
              <a:t>11/11/2015</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E7A41E1B-4F70-4964-A407-84C68BE8251C}"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7F49D355-16BD-4E45-BD9A-5EA878CF7CBD}" type="datetimeFigureOut">
              <a:rPr lang="it-IT" smtClean="0"/>
              <a:t>11/11/2015</a:t>
            </a:fld>
            <a:endParaRPr lang="it-IT"/>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it-IT"/>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E7A41E1B-4F70-4964-A407-84C68BE8251C}" type="slidenum">
              <a:rPr lang="it-IT" smtClean="0"/>
              <a:t>‹N›</a:t>
            </a:fld>
            <a:endParaRPr lang="it-IT"/>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0530" y="548680"/>
            <a:ext cx="9142560" cy="6309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9" tIns="40820" rIns="81639" bIns="4082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rgbClr val="000000"/>
                </a:solidFill>
                <a:latin typeface="Arial" charset="0"/>
                <a:ea typeface="Microsoft YaHei" charset="-122"/>
              </a:defRPr>
            </a:lvl9pPr>
          </a:lstStyle>
          <a:p>
            <a:pPr algn="ctr">
              <a:defRPr/>
            </a:pPr>
            <a:r>
              <a:rPr lang="it-IT" altLang="it-IT" sz="5400" b="1" dirty="0">
                <a:solidFill>
                  <a:schemeClr val="tx1"/>
                </a:solidFill>
                <a:latin typeface="Calibri" charset="0"/>
              </a:rPr>
              <a:t>EST MODUS</a:t>
            </a:r>
            <a:r>
              <a:rPr lang="it-IT" altLang="it-IT" sz="12500" b="1" dirty="0">
                <a:solidFill>
                  <a:schemeClr val="tx1"/>
                </a:solidFill>
                <a:latin typeface="Calibri" charset="0"/>
              </a:rPr>
              <a:t/>
            </a:r>
            <a:br>
              <a:rPr lang="it-IT" altLang="it-IT" sz="12500" b="1" dirty="0">
                <a:solidFill>
                  <a:schemeClr val="tx1"/>
                </a:solidFill>
                <a:latin typeface="Calibri" charset="0"/>
              </a:rPr>
            </a:br>
            <a:r>
              <a:rPr lang="it-IT" altLang="it-IT" sz="2800" dirty="0">
                <a:solidFill>
                  <a:schemeClr val="tx1"/>
                </a:solidFill>
                <a:latin typeface="Calibri" charset="0"/>
              </a:rPr>
              <a:t>Associazione Culturale</a:t>
            </a:r>
            <a:r>
              <a:rPr lang="it-IT" altLang="it-IT" sz="3600" dirty="0">
                <a:solidFill>
                  <a:schemeClr val="tx1"/>
                </a:solidFill>
                <a:latin typeface="Calibri" charset="0"/>
              </a:rPr>
              <a:t/>
            </a:r>
            <a:br>
              <a:rPr lang="it-IT" altLang="it-IT" sz="3600" dirty="0">
                <a:solidFill>
                  <a:schemeClr val="tx1"/>
                </a:solidFill>
                <a:latin typeface="Calibri" charset="0"/>
              </a:rPr>
            </a:br>
            <a:r>
              <a:rPr lang="it-IT" altLang="it-IT" b="1" dirty="0">
                <a:solidFill>
                  <a:schemeClr val="tx1"/>
                </a:solidFill>
                <a:latin typeface="Calibri" charset="0"/>
              </a:rPr>
              <a:t>Convegno </a:t>
            </a:r>
            <a:r>
              <a:rPr lang="it-IT" altLang="it-IT" b="1" dirty="0" smtClean="0">
                <a:solidFill>
                  <a:schemeClr val="tx1"/>
                </a:solidFill>
                <a:latin typeface="Calibri" charset="0"/>
              </a:rPr>
              <a:t>d’autunno</a:t>
            </a:r>
            <a:r>
              <a:rPr lang="it-IT" altLang="it-IT" b="1" dirty="0">
                <a:solidFill>
                  <a:schemeClr val="tx1"/>
                </a:solidFill>
                <a:latin typeface="Calibri" charset="0"/>
              </a:rPr>
              <a:t/>
            </a:r>
            <a:br>
              <a:rPr lang="it-IT" altLang="it-IT" b="1" dirty="0">
                <a:solidFill>
                  <a:schemeClr val="tx1"/>
                </a:solidFill>
                <a:latin typeface="Calibri" charset="0"/>
              </a:rPr>
            </a:br>
            <a:r>
              <a:rPr lang="it-IT" altLang="it-IT" sz="1300" dirty="0" smtClean="0">
                <a:solidFill>
                  <a:schemeClr val="tx1"/>
                </a:solidFill>
                <a:latin typeface="Calibri" charset="0"/>
              </a:rPr>
              <a:t>Gorgonzola,  14 novembre 2015</a:t>
            </a:r>
            <a:r>
              <a:rPr lang="it-IT" altLang="it-IT" dirty="0" smtClean="0">
                <a:solidFill>
                  <a:schemeClr val="tx1"/>
                </a:solidFill>
                <a:latin typeface="Calibri" charset="0"/>
              </a:rPr>
              <a:t/>
            </a:r>
            <a:br>
              <a:rPr lang="it-IT" altLang="it-IT" dirty="0" smtClean="0">
                <a:solidFill>
                  <a:schemeClr val="tx1"/>
                </a:solidFill>
                <a:latin typeface="Calibri" charset="0"/>
              </a:rPr>
            </a:br>
            <a:r>
              <a:rPr lang="it-IT" altLang="it-IT" dirty="0" smtClean="0">
                <a:solidFill>
                  <a:schemeClr val="accent2">
                    <a:lumMod val="75000"/>
                  </a:schemeClr>
                </a:solidFill>
                <a:latin typeface="Calibri" charset="0"/>
              </a:rPr>
              <a:t/>
            </a:r>
            <a:br>
              <a:rPr lang="it-IT" altLang="it-IT" dirty="0" smtClean="0">
                <a:solidFill>
                  <a:schemeClr val="accent2">
                    <a:lumMod val="75000"/>
                  </a:schemeClr>
                </a:solidFill>
                <a:latin typeface="Calibri" charset="0"/>
              </a:rPr>
            </a:br>
            <a:endParaRPr lang="it-IT" altLang="it-IT" sz="2200" b="1" dirty="0">
              <a:solidFill>
                <a:srgbClr val="004586"/>
              </a:solidFill>
              <a:latin typeface="Calibri" charset="0"/>
            </a:endParaRPr>
          </a:p>
          <a:p>
            <a:pPr algn="ctr">
              <a:defRPr/>
            </a:pPr>
            <a:r>
              <a:rPr lang="it-IT" altLang="it-IT" sz="6600" b="1" dirty="0" smtClean="0">
                <a:solidFill>
                  <a:schemeClr val="tx1"/>
                </a:solidFill>
                <a:latin typeface="Calibri" charset="0"/>
              </a:rPr>
              <a:t>IMMUNEMENTE</a:t>
            </a:r>
          </a:p>
          <a:p>
            <a:pPr algn="ctr">
              <a:defRPr/>
            </a:pPr>
            <a:r>
              <a:rPr lang="it-IT" altLang="it-IT" sz="2800" b="1" dirty="0" smtClean="0">
                <a:solidFill>
                  <a:schemeClr val="tx1"/>
                </a:solidFill>
                <a:latin typeface="Calibri" charset="0"/>
              </a:rPr>
              <a:t>interazione della psicoterapia con il sistema immunitario</a:t>
            </a:r>
          </a:p>
          <a:p>
            <a:pPr algn="ctr">
              <a:defRPr/>
            </a:pPr>
            <a:endParaRPr lang="it-IT" altLang="it-IT" sz="2200" b="1" dirty="0" smtClean="0">
              <a:solidFill>
                <a:schemeClr val="tx1"/>
              </a:solidFill>
              <a:latin typeface="Calibri" charset="0"/>
            </a:endParaRPr>
          </a:p>
          <a:p>
            <a:pPr algn="ctr">
              <a:defRPr/>
            </a:pPr>
            <a:endParaRPr lang="it-IT" altLang="it-IT" sz="2200" b="1" dirty="0">
              <a:solidFill>
                <a:schemeClr val="tx1"/>
              </a:solidFill>
              <a:latin typeface="Calibri" charset="0"/>
            </a:endParaRPr>
          </a:p>
          <a:p>
            <a:pPr algn="ctr">
              <a:defRPr/>
            </a:pPr>
            <a:r>
              <a:rPr lang="it-IT" altLang="it-IT" sz="2200" b="1" dirty="0" smtClean="0">
                <a:solidFill>
                  <a:schemeClr val="tx1"/>
                </a:solidFill>
                <a:latin typeface="Calibri" charset="0"/>
              </a:rPr>
              <a:t>Dott. Marcella </a:t>
            </a:r>
            <a:r>
              <a:rPr lang="it-IT" altLang="it-IT" sz="2200" b="1" dirty="0" err="1" smtClean="0">
                <a:solidFill>
                  <a:schemeClr val="tx1"/>
                </a:solidFill>
                <a:latin typeface="Calibri" charset="0"/>
              </a:rPr>
              <a:t>Taricco</a:t>
            </a:r>
            <a:endParaRPr lang="it-IT" altLang="it-IT" sz="2200" b="1" dirty="0" smtClean="0">
              <a:solidFill>
                <a:schemeClr val="tx1"/>
              </a:solidFill>
              <a:latin typeface="Calibri" charset="0"/>
            </a:endParaRPr>
          </a:p>
          <a:p>
            <a:pPr algn="ctr">
              <a:defRPr/>
            </a:pPr>
            <a:r>
              <a:rPr lang="it-IT" altLang="it-IT" sz="2200" b="1" dirty="0" smtClean="0">
                <a:solidFill>
                  <a:schemeClr val="tx1"/>
                </a:solidFill>
                <a:latin typeface="Calibri" charset="0"/>
              </a:rPr>
              <a:t>Psicoterapeuta</a:t>
            </a:r>
          </a:p>
        </p:txBody>
      </p:sp>
      <p:pic>
        <p:nvPicPr>
          <p:cNvPr id="1026" name="Picture 2" descr="C:\Users\Marcella\AppData\Local\Temp\Temp1_Logo Est Modus.zip\logo fondino bian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552" y="764704"/>
            <a:ext cx="1246632" cy="1338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4523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3717032"/>
            <a:ext cx="7554416" cy="2455168"/>
          </a:xfrm>
        </p:spPr>
        <p:txBody>
          <a:bodyPr>
            <a:normAutofit fontScale="90000"/>
          </a:bodyPr>
          <a:lstStyle/>
          <a:p>
            <a:r>
              <a:rPr lang="it-IT" sz="4900" dirty="0" smtClean="0"/>
              <a:t>3 princìpi di strategia </a:t>
            </a:r>
            <a:r>
              <a:rPr lang="it-IT" sz="4900" dirty="0" err="1" smtClean="0"/>
              <a:t>controinsurrezionale</a:t>
            </a:r>
            <a:r>
              <a:rPr lang="it-IT" dirty="0" smtClean="0"/>
              <a:t/>
            </a:r>
            <a:br>
              <a:rPr lang="it-IT" dirty="0" smtClean="0"/>
            </a:br>
            <a:r>
              <a:rPr lang="it-IT" dirty="0" smtClean="0"/>
              <a:t>                              </a:t>
            </a:r>
            <a:r>
              <a:rPr lang="it-IT" sz="4000" dirty="0" smtClean="0"/>
              <a:t>Giulio </a:t>
            </a:r>
            <a:r>
              <a:rPr lang="it-IT" sz="4000" dirty="0" smtClean="0"/>
              <a:t>Cesare</a:t>
            </a:r>
            <a:r>
              <a:rPr lang="it-IT" sz="3100" dirty="0" smtClean="0"/>
              <a:t>, I sec. a. C.</a:t>
            </a:r>
            <a:endParaRPr lang="it-IT" sz="3100" dirty="0"/>
          </a:p>
        </p:txBody>
      </p:sp>
      <p:sp>
        <p:nvSpPr>
          <p:cNvPr id="3" name="Segnaposto contenuto 2"/>
          <p:cNvSpPr>
            <a:spLocks noGrp="1"/>
          </p:cNvSpPr>
          <p:nvPr>
            <p:ph idx="1"/>
          </p:nvPr>
        </p:nvSpPr>
        <p:spPr>
          <a:xfrm>
            <a:off x="762000" y="685800"/>
            <a:ext cx="7543800" cy="3247256"/>
          </a:xfrm>
        </p:spPr>
        <p:txBody>
          <a:bodyPr>
            <a:normAutofit/>
          </a:bodyPr>
          <a:lstStyle/>
          <a:p>
            <a:pPr marL="0" indent="0" algn="just">
              <a:buNone/>
            </a:pPr>
            <a:r>
              <a:rPr lang="it-IT" b="1" dirty="0" smtClean="0">
                <a:solidFill>
                  <a:schemeClr val="tx1"/>
                </a:solidFill>
              </a:rPr>
              <a:t>Non si negozia </a:t>
            </a:r>
            <a:r>
              <a:rPr lang="it-IT" dirty="0" smtClean="0">
                <a:solidFill>
                  <a:schemeClr val="tx1"/>
                </a:solidFill>
              </a:rPr>
              <a:t>con un avversario in armi.</a:t>
            </a:r>
          </a:p>
          <a:p>
            <a:pPr marL="0" indent="0" algn="just">
              <a:buNone/>
            </a:pPr>
            <a:r>
              <a:rPr lang="it-IT" sz="3200" b="1" dirty="0" smtClean="0">
                <a:solidFill>
                  <a:schemeClr val="tx1"/>
                </a:solidFill>
              </a:rPr>
              <a:t>Affidabilità</a:t>
            </a:r>
            <a:r>
              <a:rPr lang="it-IT" dirty="0" smtClean="0">
                <a:solidFill>
                  <a:schemeClr val="tx1"/>
                </a:solidFill>
              </a:rPr>
              <a:t> dei comportamenti: essere spietati con chi si ribella, clementi con chi si sottomette.</a:t>
            </a:r>
          </a:p>
          <a:p>
            <a:pPr marL="0" indent="0" algn="just">
              <a:buNone/>
            </a:pPr>
            <a:r>
              <a:rPr lang="it-IT" b="1" dirty="0" smtClean="0">
                <a:solidFill>
                  <a:schemeClr val="tx1"/>
                </a:solidFill>
              </a:rPr>
              <a:t>Preparazione</a:t>
            </a:r>
            <a:r>
              <a:rPr lang="it-IT" dirty="0" smtClean="0">
                <a:solidFill>
                  <a:schemeClr val="tx1"/>
                </a:solidFill>
              </a:rPr>
              <a:t> delle campagne e </a:t>
            </a:r>
            <a:r>
              <a:rPr lang="it-IT" sz="3200" b="1" dirty="0" smtClean="0">
                <a:solidFill>
                  <a:schemeClr val="tx1"/>
                </a:solidFill>
              </a:rPr>
              <a:t>previsione</a:t>
            </a:r>
            <a:r>
              <a:rPr lang="it-IT" dirty="0" smtClean="0">
                <a:solidFill>
                  <a:schemeClr val="tx1"/>
                </a:solidFill>
              </a:rPr>
              <a:t> delle forze necessarie allo scopo.</a:t>
            </a:r>
            <a:endParaRPr lang="it-IT" dirty="0">
              <a:solidFill>
                <a:schemeClr val="tx1"/>
              </a:solidFill>
            </a:endParaRPr>
          </a:p>
        </p:txBody>
      </p:sp>
    </p:spTree>
    <p:extLst>
      <p:ext uri="{BB962C8B-B14F-4D97-AF65-F5344CB8AC3E}">
        <p14:creationId xmlns:p14="http://schemas.microsoft.com/office/powerpoint/2010/main" val="34290259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3717032"/>
            <a:ext cx="7554416" cy="2455168"/>
          </a:xfrm>
        </p:spPr>
        <p:txBody>
          <a:bodyPr>
            <a:normAutofit/>
          </a:bodyPr>
          <a:lstStyle/>
          <a:p>
            <a:pPr algn="r"/>
            <a:r>
              <a:rPr lang="it-IT" dirty="0" smtClean="0"/>
              <a:t>Bacone</a:t>
            </a:r>
            <a:r>
              <a:rPr lang="it-IT" sz="2800" dirty="0" smtClean="0"/>
              <a:t>, </a:t>
            </a:r>
            <a:r>
              <a:rPr lang="it-IT" sz="2800" dirty="0" err="1" smtClean="0"/>
              <a:t>Novum</a:t>
            </a:r>
            <a:r>
              <a:rPr lang="it-IT" sz="2800" dirty="0" smtClean="0"/>
              <a:t> Organum, 1620</a:t>
            </a:r>
            <a:endParaRPr lang="it-IT" sz="2800" dirty="0"/>
          </a:p>
        </p:txBody>
      </p:sp>
      <p:sp>
        <p:nvSpPr>
          <p:cNvPr id="3" name="Segnaposto contenuto 2"/>
          <p:cNvSpPr>
            <a:spLocks noGrp="1"/>
          </p:cNvSpPr>
          <p:nvPr>
            <p:ph idx="1"/>
          </p:nvPr>
        </p:nvSpPr>
        <p:spPr>
          <a:xfrm>
            <a:off x="755576" y="1340768"/>
            <a:ext cx="4896544" cy="3247256"/>
          </a:xfrm>
        </p:spPr>
        <p:txBody>
          <a:bodyPr>
            <a:normAutofit/>
          </a:bodyPr>
          <a:lstStyle/>
          <a:p>
            <a:pPr marL="0" indent="0" algn="just">
              <a:buNone/>
            </a:pPr>
            <a:r>
              <a:rPr lang="it-IT" b="1" dirty="0" smtClean="0">
                <a:solidFill>
                  <a:schemeClr val="tx1"/>
                </a:solidFill>
              </a:rPr>
              <a:t>Non si comanda alla </a:t>
            </a:r>
            <a:r>
              <a:rPr lang="it-IT" sz="3200" b="1" dirty="0" smtClean="0">
                <a:solidFill>
                  <a:schemeClr val="tx1"/>
                </a:solidFill>
              </a:rPr>
              <a:t>natura</a:t>
            </a:r>
            <a:r>
              <a:rPr lang="it-IT" b="1" dirty="0" smtClean="0">
                <a:solidFill>
                  <a:schemeClr val="tx1"/>
                </a:solidFill>
              </a:rPr>
              <a:t> </a:t>
            </a:r>
          </a:p>
          <a:p>
            <a:pPr marL="0" indent="0" algn="just">
              <a:buNone/>
            </a:pPr>
            <a:r>
              <a:rPr lang="it-IT" b="1" dirty="0" smtClean="0">
                <a:solidFill>
                  <a:schemeClr val="tx1"/>
                </a:solidFill>
              </a:rPr>
              <a:t>se non </a:t>
            </a:r>
            <a:r>
              <a:rPr lang="it-IT" sz="3200" b="1" dirty="0" smtClean="0">
                <a:solidFill>
                  <a:schemeClr val="tx1"/>
                </a:solidFill>
              </a:rPr>
              <a:t>ubbidendole</a:t>
            </a:r>
            <a:r>
              <a:rPr lang="it-IT" b="1" dirty="0" smtClean="0">
                <a:solidFill>
                  <a:schemeClr val="tx1"/>
                </a:solidFill>
              </a:rPr>
              <a:t>.</a:t>
            </a:r>
            <a:endParaRPr lang="it-IT" dirty="0">
              <a:solidFill>
                <a:schemeClr val="tx1"/>
              </a:solidFill>
            </a:endParaRPr>
          </a:p>
        </p:txBody>
      </p:sp>
    </p:spTree>
    <p:extLst>
      <p:ext uri="{BB962C8B-B14F-4D97-AF65-F5344CB8AC3E}">
        <p14:creationId xmlns:p14="http://schemas.microsoft.com/office/powerpoint/2010/main" val="377411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3717032"/>
            <a:ext cx="7554416" cy="2455168"/>
          </a:xfrm>
        </p:spPr>
        <p:txBody>
          <a:bodyPr>
            <a:normAutofit fontScale="90000"/>
          </a:bodyPr>
          <a:lstStyle/>
          <a:p>
            <a:pPr algn="r"/>
            <a:r>
              <a:rPr lang="it-IT" dirty="0" smtClean="0"/>
              <a:t>I princìpi della psicoterapia non convenzionale</a:t>
            </a:r>
            <a:endParaRPr lang="it-IT" sz="2800" dirty="0"/>
          </a:p>
        </p:txBody>
      </p:sp>
      <p:sp>
        <p:nvSpPr>
          <p:cNvPr id="3" name="Segnaposto contenuto 2"/>
          <p:cNvSpPr>
            <a:spLocks noGrp="1"/>
          </p:cNvSpPr>
          <p:nvPr>
            <p:ph idx="1"/>
          </p:nvPr>
        </p:nvSpPr>
        <p:spPr>
          <a:xfrm>
            <a:off x="755576" y="620688"/>
            <a:ext cx="6336704" cy="3967336"/>
          </a:xfrm>
        </p:spPr>
        <p:txBody>
          <a:bodyPr>
            <a:normAutofit/>
          </a:bodyPr>
          <a:lstStyle/>
          <a:p>
            <a:pPr marL="0" indent="0" algn="just">
              <a:buNone/>
            </a:pPr>
            <a:r>
              <a:rPr lang="it-IT" sz="3200" b="1" dirty="0">
                <a:solidFill>
                  <a:schemeClr val="tx1">
                    <a:lumMod val="95000"/>
                    <a:lumOff val="5000"/>
                  </a:schemeClr>
                </a:solidFill>
              </a:rPr>
              <a:t>Mettendo in scacco le abitudini.</a:t>
            </a:r>
          </a:p>
          <a:p>
            <a:pPr marL="0" indent="0" algn="just">
              <a:buNone/>
            </a:pPr>
            <a:r>
              <a:rPr lang="it-IT" sz="3200" b="1" dirty="0">
                <a:solidFill>
                  <a:schemeClr val="tx1">
                    <a:lumMod val="95000"/>
                    <a:lumOff val="5000"/>
                  </a:schemeClr>
                </a:solidFill>
              </a:rPr>
              <a:t>Con il minore dispendio energetico.</a:t>
            </a:r>
          </a:p>
          <a:p>
            <a:pPr marL="0" indent="0" algn="just">
              <a:buNone/>
            </a:pPr>
            <a:r>
              <a:rPr lang="it-IT" sz="3200" b="1" dirty="0">
                <a:solidFill>
                  <a:schemeClr val="tx1">
                    <a:lumMod val="95000"/>
                    <a:lumOff val="5000"/>
                  </a:schemeClr>
                </a:solidFill>
              </a:rPr>
              <a:t>Nel minore tempo possibile.</a:t>
            </a:r>
          </a:p>
        </p:txBody>
      </p:sp>
    </p:spTree>
    <p:extLst>
      <p:ext uri="{BB962C8B-B14F-4D97-AF65-F5344CB8AC3E}">
        <p14:creationId xmlns:p14="http://schemas.microsoft.com/office/powerpoint/2010/main" val="14724523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611560" y="836712"/>
            <a:ext cx="4314056" cy="4975448"/>
          </a:xfrm>
        </p:spPr>
        <p:txBody>
          <a:bodyPr>
            <a:normAutofit/>
          </a:bodyPr>
          <a:lstStyle/>
          <a:p>
            <a:r>
              <a:rPr lang="it-IT" sz="4900" dirty="0" smtClean="0"/>
              <a:t>Princìpi </a:t>
            </a:r>
            <a:r>
              <a:rPr lang="it-IT" sz="4900" dirty="0" smtClean="0"/>
              <a:t>di:</a:t>
            </a:r>
            <a:br>
              <a:rPr lang="it-IT" sz="4900" dirty="0" smtClean="0"/>
            </a:br>
            <a:r>
              <a:rPr lang="it-IT" sz="4900" dirty="0" smtClean="0"/>
              <a:t/>
            </a:r>
            <a:br>
              <a:rPr lang="it-IT" sz="4900" dirty="0" smtClean="0"/>
            </a:br>
            <a:r>
              <a:rPr lang="it-IT" sz="4900" dirty="0" smtClean="0"/>
              <a:t>economia riconoscimento rapidità adeguamento</a:t>
            </a:r>
            <a:endParaRPr lang="it-IT" sz="3100" dirty="0"/>
          </a:p>
        </p:txBody>
      </p:sp>
      <p:pic>
        <p:nvPicPr>
          <p:cNvPr id="4" name="Immagine 4" descr="C:\Users\Marcella\Pictures\logo Marcella.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4208" y="3933056"/>
            <a:ext cx="2242080" cy="22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4860032" y="6381328"/>
            <a:ext cx="4211464" cy="3545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lgn="ctr">
              <a:lnSpc>
                <a:spcPct val="150000"/>
              </a:lnSpc>
              <a:spcBef>
                <a:spcPts val="1200"/>
              </a:spcBef>
              <a:spcAft>
                <a:spcPts val="1000"/>
              </a:spcAft>
              <a:buClrTx/>
              <a:buFontTx/>
              <a:buNone/>
              <a:defRPr/>
            </a:pPr>
            <a:r>
              <a:rPr lang="it-IT" altLang="it-IT" sz="1400" b="1" dirty="0" smtClean="0">
                <a:solidFill>
                  <a:schemeClr val="tx1"/>
                </a:solidFill>
              </a:rPr>
              <a:t>Marchio registrato n. MI 2015 C003889</a:t>
            </a:r>
          </a:p>
        </p:txBody>
      </p:sp>
    </p:spTree>
    <p:extLst>
      <p:ext uri="{BB962C8B-B14F-4D97-AF65-F5344CB8AC3E}">
        <p14:creationId xmlns:p14="http://schemas.microsoft.com/office/powerpoint/2010/main" val="969901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lh4.googleusercontent.com/-TwZiPyrnx-U/TXDE2o1ZrII/AAAAAAAADTE/C0wdR0OSrzY/s1600/stanchezz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764704"/>
            <a:ext cx="4476750" cy="3362326"/>
          </a:xfrm>
          <a:prstGeom prst="rect">
            <a:avLst/>
          </a:prstGeom>
          <a:noFill/>
          <a:extLst>
            <a:ext uri="{909E8E84-426E-40DD-AFC4-6F175D3DCCD1}">
              <a14:hiddenFill xmlns:a14="http://schemas.microsoft.com/office/drawing/2010/main">
                <a:solidFill>
                  <a:srgbClr val="FFFFFF"/>
                </a:solidFill>
              </a14:hiddenFill>
            </a:ext>
          </a:extLst>
        </p:spPr>
      </p:pic>
      <p:sp>
        <p:nvSpPr>
          <p:cNvPr id="7" name="Titolo 1"/>
          <p:cNvSpPr>
            <a:spLocks noGrp="1"/>
          </p:cNvSpPr>
          <p:nvPr>
            <p:ph type="title"/>
          </p:nvPr>
        </p:nvSpPr>
        <p:spPr>
          <a:xfrm>
            <a:off x="762000" y="5013176"/>
            <a:ext cx="4314056" cy="1159024"/>
          </a:xfrm>
        </p:spPr>
        <p:txBody>
          <a:bodyPr>
            <a:normAutofit/>
          </a:bodyPr>
          <a:lstStyle/>
          <a:p>
            <a:r>
              <a:rPr lang="it-IT" sz="4900" dirty="0" smtClean="0"/>
              <a:t>ECONOMIA</a:t>
            </a:r>
            <a:endParaRPr lang="it-IT" sz="3100" dirty="0"/>
          </a:p>
        </p:txBody>
      </p:sp>
      <p:sp>
        <p:nvSpPr>
          <p:cNvPr id="4" name="Segnaposto contenuto 2"/>
          <p:cNvSpPr>
            <a:spLocks noGrp="1"/>
          </p:cNvSpPr>
          <p:nvPr>
            <p:ph idx="1"/>
          </p:nvPr>
        </p:nvSpPr>
        <p:spPr>
          <a:xfrm>
            <a:off x="755576" y="620688"/>
            <a:ext cx="2880320" cy="3967336"/>
          </a:xfrm>
        </p:spPr>
        <p:txBody>
          <a:bodyPr>
            <a:normAutofit/>
          </a:bodyPr>
          <a:lstStyle/>
          <a:p>
            <a:pPr marL="0" indent="0" algn="just">
              <a:buNone/>
            </a:pPr>
            <a:r>
              <a:rPr lang="it-IT" sz="3200" b="1" dirty="0">
                <a:solidFill>
                  <a:schemeClr val="tx1">
                    <a:lumMod val="95000"/>
                    <a:lumOff val="5000"/>
                  </a:schemeClr>
                </a:solidFill>
              </a:rPr>
              <a:t>M</a:t>
            </a:r>
            <a:r>
              <a:rPr lang="it-IT" sz="3200" b="1" dirty="0" smtClean="0">
                <a:solidFill>
                  <a:schemeClr val="tx1">
                    <a:lumMod val="95000"/>
                    <a:lumOff val="5000"/>
                  </a:schemeClr>
                </a:solidFill>
              </a:rPr>
              <a:t>inore </a:t>
            </a:r>
          </a:p>
          <a:p>
            <a:pPr marL="0" indent="0" algn="just">
              <a:buNone/>
            </a:pPr>
            <a:r>
              <a:rPr lang="it-IT" sz="3200" b="1" dirty="0">
                <a:solidFill>
                  <a:schemeClr val="tx1">
                    <a:lumMod val="95000"/>
                    <a:lumOff val="5000"/>
                  </a:schemeClr>
                </a:solidFill>
              </a:rPr>
              <a:t>d</a:t>
            </a:r>
            <a:r>
              <a:rPr lang="it-IT" sz="3200" b="1" dirty="0" smtClean="0">
                <a:solidFill>
                  <a:schemeClr val="tx1">
                    <a:lumMod val="95000"/>
                    <a:lumOff val="5000"/>
                  </a:schemeClr>
                </a:solidFill>
              </a:rPr>
              <a:t>ispendio</a:t>
            </a:r>
          </a:p>
          <a:p>
            <a:pPr marL="0" indent="0" algn="just">
              <a:buNone/>
            </a:pPr>
            <a:r>
              <a:rPr lang="it-IT" sz="3200" b="1" dirty="0" smtClean="0">
                <a:solidFill>
                  <a:schemeClr val="tx1">
                    <a:lumMod val="95000"/>
                    <a:lumOff val="5000"/>
                  </a:schemeClr>
                </a:solidFill>
              </a:rPr>
              <a:t>energetico</a:t>
            </a:r>
            <a:endParaRPr lang="it-IT" sz="3200" b="1" dirty="0">
              <a:solidFill>
                <a:schemeClr val="tx1">
                  <a:lumMod val="95000"/>
                  <a:lumOff val="5000"/>
                </a:schemeClr>
              </a:solidFill>
            </a:endParaRPr>
          </a:p>
        </p:txBody>
      </p:sp>
    </p:spTree>
    <p:extLst>
      <p:ext uri="{BB962C8B-B14F-4D97-AF65-F5344CB8AC3E}">
        <p14:creationId xmlns:p14="http://schemas.microsoft.com/office/powerpoint/2010/main" val="25786167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762000" y="5013176"/>
            <a:ext cx="4890120" cy="1159024"/>
          </a:xfrm>
        </p:spPr>
        <p:txBody>
          <a:bodyPr>
            <a:normAutofit/>
          </a:bodyPr>
          <a:lstStyle/>
          <a:p>
            <a:r>
              <a:rPr lang="it-IT" sz="4900" dirty="0" smtClean="0"/>
              <a:t>RICONOSCIMENTO</a:t>
            </a:r>
            <a:endParaRPr lang="it-IT" sz="3100" dirty="0"/>
          </a:p>
        </p:txBody>
      </p:sp>
      <p:pic>
        <p:nvPicPr>
          <p:cNvPr id="2050" name="Picture 2" descr="http://digilander.libero.it/saturno.contro.me/Two_Hands_by_Dark56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9082" y="908720"/>
            <a:ext cx="4575876" cy="3096344"/>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2"/>
          <p:cNvSpPr>
            <a:spLocks noGrp="1"/>
          </p:cNvSpPr>
          <p:nvPr>
            <p:ph idx="1"/>
          </p:nvPr>
        </p:nvSpPr>
        <p:spPr>
          <a:xfrm>
            <a:off x="755576" y="620688"/>
            <a:ext cx="2943506" cy="3967336"/>
          </a:xfrm>
        </p:spPr>
        <p:txBody>
          <a:bodyPr>
            <a:normAutofit/>
          </a:bodyPr>
          <a:lstStyle/>
          <a:p>
            <a:pPr marL="0" indent="0" algn="just">
              <a:buNone/>
            </a:pPr>
            <a:r>
              <a:rPr lang="it-IT" sz="3200" b="1" dirty="0" smtClean="0">
                <a:solidFill>
                  <a:schemeClr val="tx1">
                    <a:lumMod val="95000"/>
                    <a:lumOff val="5000"/>
                  </a:schemeClr>
                </a:solidFill>
              </a:rPr>
              <a:t>Sentire </a:t>
            </a:r>
          </a:p>
          <a:p>
            <a:pPr marL="0" indent="0" algn="just">
              <a:buNone/>
            </a:pPr>
            <a:r>
              <a:rPr lang="it-IT" sz="3200" b="1" dirty="0" smtClean="0">
                <a:solidFill>
                  <a:schemeClr val="tx1">
                    <a:lumMod val="95000"/>
                    <a:lumOff val="5000"/>
                  </a:schemeClr>
                </a:solidFill>
              </a:rPr>
              <a:t>e valutare</a:t>
            </a:r>
          </a:p>
        </p:txBody>
      </p:sp>
    </p:spTree>
    <p:extLst>
      <p:ext uri="{BB962C8B-B14F-4D97-AF65-F5344CB8AC3E}">
        <p14:creationId xmlns:p14="http://schemas.microsoft.com/office/powerpoint/2010/main" val="1390501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761999" y="5013176"/>
            <a:ext cx="7549505" cy="1159024"/>
          </a:xfrm>
        </p:spPr>
        <p:txBody>
          <a:bodyPr>
            <a:normAutofit/>
          </a:bodyPr>
          <a:lstStyle/>
          <a:p>
            <a:pPr algn="just"/>
            <a:r>
              <a:rPr lang="it-IT" sz="4900" dirty="0" smtClean="0"/>
              <a:t>RAPIDITA</a:t>
            </a:r>
            <a:r>
              <a:rPr lang="it-IT" sz="4900" dirty="0" smtClean="0"/>
              <a:t>’                   </a:t>
            </a:r>
            <a:r>
              <a:rPr lang="it-IT" sz="4400" b="1" dirty="0" err="1" smtClean="0"/>
              <a:t>Jigoro</a:t>
            </a:r>
            <a:r>
              <a:rPr lang="it-IT" sz="4400" b="1" dirty="0" smtClean="0"/>
              <a:t> Kano</a:t>
            </a:r>
            <a:endParaRPr lang="it-IT" sz="3100" dirty="0"/>
          </a:p>
        </p:txBody>
      </p:sp>
      <p:sp>
        <p:nvSpPr>
          <p:cNvPr id="3" name="Segnaposto contenuto 2"/>
          <p:cNvSpPr>
            <a:spLocks noGrp="1"/>
          </p:cNvSpPr>
          <p:nvPr>
            <p:ph idx="1"/>
          </p:nvPr>
        </p:nvSpPr>
        <p:spPr>
          <a:xfrm>
            <a:off x="755576" y="620688"/>
            <a:ext cx="2880320" cy="3967336"/>
          </a:xfrm>
        </p:spPr>
        <p:txBody>
          <a:bodyPr>
            <a:normAutofit/>
          </a:bodyPr>
          <a:lstStyle/>
          <a:p>
            <a:pPr marL="0" indent="0" algn="just">
              <a:buNone/>
            </a:pPr>
            <a:r>
              <a:rPr lang="it-IT" sz="3200" b="1" dirty="0">
                <a:solidFill>
                  <a:schemeClr val="tx1">
                    <a:lumMod val="95000"/>
                    <a:lumOff val="5000"/>
                  </a:schemeClr>
                </a:solidFill>
              </a:rPr>
              <a:t>M</a:t>
            </a:r>
            <a:r>
              <a:rPr lang="it-IT" sz="3200" b="1" dirty="0" smtClean="0">
                <a:solidFill>
                  <a:schemeClr val="tx1">
                    <a:lumMod val="95000"/>
                    <a:lumOff val="5000"/>
                  </a:schemeClr>
                </a:solidFill>
              </a:rPr>
              <a:t>inore </a:t>
            </a:r>
          </a:p>
          <a:p>
            <a:pPr marL="0" indent="0" algn="just">
              <a:buNone/>
            </a:pPr>
            <a:r>
              <a:rPr lang="it-IT" sz="3200" b="1" dirty="0">
                <a:solidFill>
                  <a:schemeClr val="tx1">
                    <a:lumMod val="95000"/>
                    <a:lumOff val="5000"/>
                  </a:schemeClr>
                </a:solidFill>
              </a:rPr>
              <a:t>t</a:t>
            </a:r>
            <a:r>
              <a:rPr lang="it-IT" sz="3200" b="1" dirty="0" smtClean="0">
                <a:solidFill>
                  <a:schemeClr val="tx1">
                    <a:lumMod val="95000"/>
                    <a:lumOff val="5000"/>
                  </a:schemeClr>
                </a:solidFill>
              </a:rPr>
              <a:t>empo</a:t>
            </a:r>
          </a:p>
          <a:p>
            <a:pPr marL="0" indent="0" algn="just">
              <a:buNone/>
            </a:pPr>
            <a:r>
              <a:rPr lang="it-IT" sz="3200" b="1" dirty="0">
                <a:solidFill>
                  <a:schemeClr val="tx1">
                    <a:lumMod val="95000"/>
                    <a:lumOff val="5000"/>
                  </a:schemeClr>
                </a:solidFill>
              </a:rPr>
              <a:t>p</a:t>
            </a:r>
            <a:r>
              <a:rPr lang="it-IT" sz="3200" b="1" dirty="0" smtClean="0">
                <a:solidFill>
                  <a:schemeClr val="tx1">
                    <a:lumMod val="95000"/>
                    <a:lumOff val="5000"/>
                  </a:schemeClr>
                </a:solidFill>
              </a:rPr>
              <a:t>ossibile</a:t>
            </a:r>
          </a:p>
          <a:p>
            <a:pPr marL="0" indent="0" algn="just">
              <a:buNone/>
            </a:pPr>
            <a:endParaRPr lang="it-IT" sz="3200" b="1" dirty="0">
              <a:solidFill>
                <a:schemeClr val="tx1">
                  <a:lumMod val="95000"/>
                  <a:lumOff val="5000"/>
                </a:schemeClr>
              </a:solidFill>
            </a:endParaRPr>
          </a:p>
          <a:p>
            <a:pPr marL="0" indent="0" algn="just">
              <a:buNone/>
            </a:pPr>
            <a:r>
              <a:rPr lang="it-IT" sz="3200" b="1" dirty="0" smtClean="0">
                <a:solidFill>
                  <a:schemeClr val="tx1">
                    <a:lumMod val="95000"/>
                    <a:lumOff val="5000"/>
                  </a:schemeClr>
                </a:solidFill>
              </a:rPr>
              <a:t>Capire quando</a:t>
            </a:r>
            <a:endParaRPr lang="it-IT" sz="3200" b="1" dirty="0">
              <a:solidFill>
                <a:schemeClr val="tx1">
                  <a:lumMod val="95000"/>
                  <a:lumOff val="5000"/>
                </a:schemeClr>
              </a:solidFill>
            </a:endParaRPr>
          </a:p>
        </p:txBody>
      </p:sp>
      <p:pic>
        <p:nvPicPr>
          <p:cNvPr id="1026" name="Picture 2" descr="http://kdkgordiani.altervista.org/wp-content/uploads/2011/01/Jigoro-K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079" y="980728"/>
            <a:ext cx="301942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5017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1"/>
          <p:cNvSpPr>
            <a:spLocks noGrp="1"/>
          </p:cNvSpPr>
          <p:nvPr>
            <p:ph type="title"/>
          </p:nvPr>
        </p:nvSpPr>
        <p:spPr>
          <a:xfrm>
            <a:off x="762000" y="5013176"/>
            <a:ext cx="4314056" cy="1159024"/>
          </a:xfrm>
        </p:spPr>
        <p:txBody>
          <a:bodyPr>
            <a:normAutofit/>
          </a:bodyPr>
          <a:lstStyle/>
          <a:p>
            <a:r>
              <a:rPr lang="it-IT" sz="4900" dirty="0" smtClean="0"/>
              <a:t>ADEGUAMENTO</a:t>
            </a:r>
            <a:endParaRPr lang="it-IT" sz="3100" dirty="0"/>
          </a:p>
        </p:txBody>
      </p:sp>
      <p:pic>
        <p:nvPicPr>
          <p:cNvPr id="2050" name="Picture 2" descr="https://persbaglio.files.wordpress.com/2012/05/20120511-2204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023" y="908720"/>
            <a:ext cx="4797122" cy="3600400"/>
          </a:xfrm>
          <a:prstGeom prst="rect">
            <a:avLst/>
          </a:prstGeom>
          <a:noFill/>
          <a:extLst>
            <a:ext uri="{909E8E84-426E-40DD-AFC4-6F175D3DCCD1}">
              <a14:hiddenFill xmlns:a14="http://schemas.microsoft.com/office/drawing/2010/main">
                <a:solidFill>
                  <a:srgbClr val="FFFFFF"/>
                </a:solidFill>
              </a14:hiddenFill>
            </a:ext>
          </a:extLst>
        </p:spPr>
      </p:pic>
      <p:sp>
        <p:nvSpPr>
          <p:cNvPr id="4" name="Segnaposto contenuto 2"/>
          <p:cNvSpPr>
            <a:spLocks noGrp="1"/>
          </p:cNvSpPr>
          <p:nvPr>
            <p:ph idx="1"/>
          </p:nvPr>
        </p:nvSpPr>
        <p:spPr>
          <a:xfrm>
            <a:off x="539552" y="548680"/>
            <a:ext cx="2880320" cy="4824536"/>
          </a:xfrm>
        </p:spPr>
        <p:txBody>
          <a:bodyPr>
            <a:normAutofit fontScale="70000" lnSpcReduction="20000"/>
          </a:bodyPr>
          <a:lstStyle/>
          <a:p>
            <a:pPr marL="0" indent="0">
              <a:buNone/>
            </a:pPr>
            <a:r>
              <a:rPr lang="it-IT" sz="3200" dirty="0">
                <a:solidFill>
                  <a:schemeClr val="tx1">
                    <a:lumMod val="95000"/>
                    <a:lumOff val="5000"/>
                  </a:schemeClr>
                </a:solidFill>
              </a:rPr>
              <a:t>Ciò che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la </a:t>
            </a:r>
            <a:r>
              <a:rPr lang="it-IT" sz="3200" dirty="0">
                <a:solidFill>
                  <a:schemeClr val="tx1">
                    <a:lumMod val="95000"/>
                    <a:lumOff val="5000"/>
                  </a:schemeClr>
                </a:solidFill>
              </a:rPr>
              <a:t>maggior parte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delle </a:t>
            </a:r>
            <a:r>
              <a:rPr lang="it-IT" sz="3200" dirty="0">
                <a:solidFill>
                  <a:schemeClr val="tx1">
                    <a:lumMod val="95000"/>
                    <a:lumOff val="5000"/>
                  </a:schemeClr>
                </a:solidFill>
              </a:rPr>
              <a:t>persone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è </a:t>
            </a:r>
            <a:r>
              <a:rPr lang="it-IT" sz="3200" dirty="0">
                <a:solidFill>
                  <a:schemeClr val="tx1">
                    <a:lumMod val="95000"/>
                    <a:lumOff val="5000"/>
                  </a:schemeClr>
                </a:solidFill>
              </a:rPr>
              <a:t>in grado di vedere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non </a:t>
            </a:r>
            <a:r>
              <a:rPr lang="it-IT" sz="3200" dirty="0">
                <a:solidFill>
                  <a:schemeClr val="tx1">
                    <a:lumMod val="95000"/>
                    <a:lumOff val="5000"/>
                  </a:schemeClr>
                </a:solidFill>
              </a:rPr>
              <a:t>è abilità. </a:t>
            </a:r>
            <a:endParaRPr lang="it-IT" sz="3200" dirty="0" smtClean="0">
              <a:solidFill>
                <a:schemeClr val="tx1">
                  <a:lumMod val="95000"/>
                  <a:lumOff val="5000"/>
                </a:schemeClr>
              </a:solidFill>
            </a:endParaRPr>
          </a:p>
          <a:p>
            <a:pPr marL="0" indent="0">
              <a:buNone/>
            </a:pPr>
            <a:r>
              <a:rPr lang="it-IT" sz="3200" b="1" dirty="0" smtClean="0">
                <a:solidFill>
                  <a:schemeClr val="tx1">
                    <a:lumMod val="95000"/>
                    <a:lumOff val="5000"/>
                  </a:schemeClr>
                </a:solidFill>
              </a:rPr>
              <a:t>La </a:t>
            </a:r>
            <a:r>
              <a:rPr lang="it-IT" sz="3200" b="1" dirty="0">
                <a:solidFill>
                  <a:schemeClr val="tx1">
                    <a:lumMod val="95000"/>
                    <a:lumOff val="5000"/>
                  </a:schemeClr>
                </a:solidFill>
              </a:rPr>
              <a:t>vera abilità </a:t>
            </a:r>
            <a:endParaRPr lang="it-IT" sz="3200" b="1" dirty="0" smtClean="0">
              <a:solidFill>
                <a:schemeClr val="tx1">
                  <a:lumMod val="95000"/>
                  <a:lumOff val="5000"/>
                </a:schemeClr>
              </a:solidFill>
            </a:endParaRPr>
          </a:p>
          <a:p>
            <a:pPr marL="0" indent="0">
              <a:buNone/>
            </a:pPr>
            <a:r>
              <a:rPr lang="it-IT" sz="3200" b="1" dirty="0" smtClean="0">
                <a:solidFill>
                  <a:schemeClr val="tx1">
                    <a:lumMod val="95000"/>
                    <a:lumOff val="5000"/>
                  </a:schemeClr>
                </a:solidFill>
              </a:rPr>
              <a:t>è </a:t>
            </a:r>
            <a:r>
              <a:rPr lang="it-IT" sz="3200" b="1" dirty="0">
                <a:solidFill>
                  <a:schemeClr val="tx1">
                    <a:lumMod val="95000"/>
                    <a:lumOff val="5000"/>
                  </a:schemeClr>
                </a:solidFill>
              </a:rPr>
              <a:t>invisibile agli occhi </a:t>
            </a:r>
            <a:endParaRPr lang="it-IT" sz="3200" b="1"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delle </a:t>
            </a:r>
            <a:r>
              <a:rPr lang="it-IT" sz="3200" dirty="0">
                <a:solidFill>
                  <a:schemeClr val="tx1">
                    <a:lumMod val="95000"/>
                    <a:lumOff val="5000"/>
                  </a:schemeClr>
                </a:solidFill>
              </a:rPr>
              <a:t>persone ordinarie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ed </a:t>
            </a:r>
            <a:r>
              <a:rPr lang="it-IT" sz="3200" dirty="0">
                <a:solidFill>
                  <a:schemeClr val="tx1">
                    <a:lumMod val="95000"/>
                    <a:lumOff val="5000"/>
                  </a:schemeClr>
                </a:solidFill>
              </a:rPr>
              <a:t>in grado di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raggiungere </a:t>
            </a:r>
            <a:r>
              <a:rPr lang="it-IT" sz="3200" dirty="0">
                <a:solidFill>
                  <a:schemeClr val="tx1">
                    <a:lumMod val="95000"/>
                    <a:lumOff val="5000"/>
                  </a:schemeClr>
                </a:solidFill>
              </a:rPr>
              <a:t>obiettivi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molto </a:t>
            </a:r>
            <a:r>
              <a:rPr lang="it-IT" sz="3200" dirty="0">
                <a:solidFill>
                  <a:schemeClr val="tx1">
                    <a:lumMod val="95000"/>
                    <a:lumOff val="5000"/>
                  </a:schemeClr>
                </a:solidFill>
              </a:rPr>
              <a:t>più alti </a:t>
            </a:r>
            <a:endParaRPr lang="it-IT" sz="3200" dirty="0" smtClean="0">
              <a:solidFill>
                <a:schemeClr val="tx1">
                  <a:lumMod val="95000"/>
                  <a:lumOff val="5000"/>
                </a:schemeClr>
              </a:solidFill>
            </a:endParaRPr>
          </a:p>
          <a:p>
            <a:pPr marL="0" indent="0">
              <a:buNone/>
            </a:pPr>
            <a:r>
              <a:rPr lang="it-IT" sz="3200" dirty="0" smtClean="0">
                <a:solidFill>
                  <a:schemeClr val="tx1">
                    <a:lumMod val="95000"/>
                    <a:lumOff val="5000"/>
                  </a:schemeClr>
                </a:solidFill>
              </a:rPr>
              <a:t>di quanto </a:t>
            </a:r>
          </a:p>
          <a:p>
            <a:pPr marL="0" indent="0">
              <a:buNone/>
            </a:pPr>
            <a:r>
              <a:rPr lang="it-IT" sz="3200" dirty="0" smtClean="0">
                <a:solidFill>
                  <a:schemeClr val="tx1">
                    <a:lumMod val="95000"/>
                    <a:lumOff val="5000"/>
                  </a:schemeClr>
                </a:solidFill>
              </a:rPr>
              <a:t>esse </a:t>
            </a:r>
            <a:r>
              <a:rPr lang="it-IT" sz="3200" dirty="0">
                <a:solidFill>
                  <a:schemeClr val="tx1">
                    <a:lumMod val="95000"/>
                    <a:lumOff val="5000"/>
                  </a:schemeClr>
                </a:solidFill>
              </a:rPr>
              <a:t>possano immaginare.</a:t>
            </a:r>
            <a:endParaRPr lang="it-IT" sz="3200" dirty="0">
              <a:solidFill>
                <a:schemeClr val="tx1">
                  <a:lumMod val="95000"/>
                  <a:lumOff val="5000"/>
                </a:schemeClr>
              </a:solidFill>
            </a:endParaRPr>
          </a:p>
        </p:txBody>
      </p:sp>
    </p:spTree>
    <p:extLst>
      <p:ext uri="{BB962C8B-B14F-4D97-AF65-F5344CB8AC3E}">
        <p14:creationId xmlns:p14="http://schemas.microsoft.com/office/powerpoint/2010/main" val="1390501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a:xfrm>
            <a:off x="755576" y="764704"/>
            <a:ext cx="7560840" cy="4248472"/>
          </a:xfrm>
        </p:spPr>
        <p:txBody>
          <a:bodyPr>
            <a:normAutofit/>
          </a:bodyPr>
          <a:lstStyle/>
          <a:p>
            <a:pPr marL="0" indent="0" algn="just">
              <a:buNone/>
            </a:pPr>
            <a:r>
              <a:rPr lang="it-IT" dirty="0" smtClean="0">
                <a:solidFill>
                  <a:schemeClr val="tx1">
                    <a:lumMod val="95000"/>
                    <a:lumOff val="5000"/>
                  </a:schemeClr>
                </a:solidFill>
              </a:rPr>
              <a:t>Consideriamo la mente </a:t>
            </a:r>
            <a:r>
              <a:rPr lang="it-IT" sz="3200" b="1" dirty="0" smtClean="0">
                <a:solidFill>
                  <a:schemeClr val="tx1">
                    <a:lumMod val="95000"/>
                    <a:lumOff val="5000"/>
                  </a:schemeClr>
                </a:solidFill>
              </a:rPr>
              <a:t>in chiave </a:t>
            </a:r>
            <a:r>
              <a:rPr lang="it-IT" sz="3200" b="1" dirty="0" smtClean="0">
                <a:solidFill>
                  <a:schemeClr val="tx1">
                    <a:lumMod val="95000"/>
                    <a:lumOff val="5000"/>
                  </a:schemeClr>
                </a:solidFill>
              </a:rPr>
              <a:t>analogica </a:t>
            </a:r>
          </a:p>
          <a:p>
            <a:pPr marL="0" indent="0" algn="just">
              <a:buNone/>
            </a:pPr>
            <a:r>
              <a:rPr lang="it-IT" dirty="0" smtClean="0">
                <a:solidFill>
                  <a:schemeClr val="tx1">
                    <a:lumMod val="95000"/>
                    <a:lumOff val="5000"/>
                  </a:schemeClr>
                </a:solidFill>
                <a:sym typeface="Wingdings" panose="05000000000000000000" pitchFamily="2" charset="2"/>
              </a:rPr>
              <a:t> se la mente funzionasse come il corpo.</a:t>
            </a:r>
            <a:endParaRPr lang="it-IT" dirty="0" smtClean="0">
              <a:solidFill>
                <a:schemeClr val="tx1">
                  <a:lumMod val="95000"/>
                  <a:lumOff val="5000"/>
                </a:schemeClr>
              </a:solidFill>
            </a:endParaRPr>
          </a:p>
          <a:p>
            <a:pPr marL="0" indent="0" algn="just">
              <a:buNone/>
            </a:pPr>
            <a:endParaRPr lang="it-IT" dirty="0" smtClean="0">
              <a:solidFill>
                <a:schemeClr val="tx1">
                  <a:lumMod val="95000"/>
                  <a:lumOff val="5000"/>
                </a:schemeClr>
              </a:solidFill>
            </a:endParaRPr>
          </a:p>
          <a:p>
            <a:pPr marL="0" indent="0" algn="just">
              <a:buNone/>
            </a:pPr>
            <a:r>
              <a:rPr lang="it-IT" dirty="0" smtClean="0">
                <a:solidFill>
                  <a:schemeClr val="tx1">
                    <a:lumMod val="95000"/>
                    <a:lumOff val="5000"/>
                  </a:schemeClr>
                </a:solidFill>
              </a:rPr>
              <a:t>L’analogia </a:t>
            </a:r>
            <a:r>
              <a:rPr lang="it-IT" dirty="0" smtClean="0">
                <a:solidFill>
                  <a:schemeClr val="tx1">
                    <a:lumMod val="95000"/>
                    <a:lumOff val="5000"/>
                  </a:schemeClr>
                </a:solidFill>
              </a:rPr>
              <a:t>in fondo è </a:t>
            </a:r>
            <a:r>
              <a:rPr lang="it-IT" dirty="0" smtClean="0">
                <a:solidFill>
                  <a:schemeClr val="tx1">
                    <a:lumMod val="95000"/>
                    <a:lumOff val="5000"/>
                  </a:schemeClr>
                </a:solidFill>
              </a:rPr>
              <a:t>una forma di </a:t>
            </a:r>
            <a:r>
              <a:rPr lang="it-IT" dirty="0" smtClean="0">
                <a:solidFill>
                  <a:schemeClr val="tx1">
                    <a:lumMod val="95000"/>
                    <a:lumOff val="5000"/>
                  </a:schemeClr>
                </a:solidFill>
              </a:rPr>
              <a:t>simulazione.</a:t>
            </a:r>
            <a:endParaRPr lang="it-IT" dirty="0" smtClean="0">
              <a:solidFill>
                <a:schemeClr val="tx1">
                  <a:lumMod val="95000"/>
                  <a:lumOff val="5000"/>
                </a:schemeClr>
              </a:solidFill>
            </a:endParaRPr>
          </a:p>
          <a:p>
            <a:pPr marL="0" indent="0" algn="just">
              <a:buNone/>
            </a:pPr>
            <a:endParaRPr lang="it-IT" dirty="0" smtClean="0">
              <a:solidFill>
                <a:schemeClr val="tx1">
                  <a:lumMod val="95000"/>
                  <a:lumOff val="5000"/>
                </a:schemeClr>
              </a:solidFill>
            </a:endParaRPr>
          </a:p>
        </p:txBody>
      </p:sp>
      <p:sp>
        <p:nvSpPr>
          <p:cNvPr id="2" name="Titolo 1"/>
          <p:cNvSpPr>
            <a:spLocks noGrp="1"/>
          </p:cNvSpPr>
          <p:nvPr>
            <p:ph type="title"/>
          </p:nvPr>
        </p:nvSpPr>
        <p:spPr/>
        <p:txBody>
          <a:bodyPr/>
          <a:lstStyle/>
          <a:p>
            <a:r>
              <a:rPr lang="it-IT" dirty="0" smtClean="0"/>
              <a:t>La simulazione</a:t>
            </a:r>
            <a:endParaRPr lang="it-IT" dirty="0"/>
          </a:p>
        </p:txBody>
      </p:sp>
    </p:spTree>
    <p:extLst>
      <p:ext uri="{BB962C8B-B14F-4D97-AF65-F5344CB8AC3E}">
        <p14:creationId xmlns:p14="http://schemas.microsoft.com/office/powerpoint/2010/main" val="4841891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a:xfrm>
            <a:off x="755576" y="764704"/>
            <a:ext cx="7560840" cy="4248472"/>
          </a:xfrm>
        </p:spPr>
        <p:txBody>
          <a:bodyPr>
            <a:normAutofit/>
          </a:bodyPr>
          <a:lstStyle/>
          <a:p>
            <a:pPr marL="0" indent="0" algn="just">
              <a:buNone/>
            </a:pPr>
            <a:r>
              <a:rPr lang="it-IT" sz="3200" b="1" dirty="0" smtClean="0">
                <a:solidFill>
                  <a:schemeClr val="tx1"/>
                </a:solidFill>
              </a:rPr>
              <a:t>Facciamo un gioco…</a:t>
            </a:r>
          </a:p>
          <a:p>
            <a:pPr marL="0" indent="0" algn="just">
              <a:buNone/>
            </a:pPr>
            <a:endParaRPr lang="it-IT" dirty="0" smtClean="0">
              <a:solidFill>
                <a:schemeClr val="tx1"/>
              </a:solidFill>
            </a:endParaRPr>
          </a:p>
          <a:p>
            <a:pPr marL="0" indent="0" algn="just">
              <a:buNone/>
            </a:pPr>
            <a:r>
              <a:rPr lang="it-IT" dirty="0" smtClean="0">
                <a:solidFill>
                  <a:schemeClr val="tx1"/>
                </a:solidFill>
              </a:rPr>
              <a:t>«</a:t>
            </a:r>
            <a:r>
              <a:rPr lang="it-IT" dirty="0" smtClean="0">
                <a:solidFill>
                  <a:schemeClr val="tx1"/>
                </a:solidFill>
              </a:rPr>
              <a:t>Il </a:t>
            </a:r>
            <a:r>
              <a:rPr lang="it-IT" dirty="0">
                <a:solidFill>
                  <a:schemeClr val="tx1"/>
                </a:solidFill>
              </a:rPr>
              <a:t>gioco è la manifestazione della socialità umana al suo grado più alto. Mediante il gioco l'uomo trascende il banale rapporto con la vita quotidiana, superando altresì la comunicazione banalizzante. Giocando, l'uomo contempera le inderogabili esigenze del suo stato con le attese della sua libera personalità creatrice. </a:t>
            </a:r>
            <a:r>
              <a:rPr lang="it-IT" b="1" dirty="0">
                <a:solidFill>
                  <a:schemeClr val="tx1"/>
                </a:solidFill>
              </a:rPr>
              <a:t>Le grandi attività originarie della specie umana si sono espresse in forma </a:t>
            </a:r>
            <a:r>
              <a:rPr lang="it-IT" b="1" dirty="0" smtClean="0">
                <a:solidFill>
                  <a:schemeClr val="tx1"/>
                </a:solidFill>
              </a:rPr>
              <a:t>ludica</a:t>
            </a:r>
            <a:r>
              <a:rPr lang="it-IT" dirty="0" smtClean="0">
                <a:solidFill>
                  <a:schemeClr val="tx1"/>
                </a:solidFill>
              </a:rPr>
              <a:t>»</a:t>
            </a:r>
            <a:r>
              <a:rPr lang="it-IT" dirty="0">
                <a:solidFill>
                  <a:schemeClr val="tx1"/>
                </a:solidFill>
              </a:rPr>
              <a:t/>
            </a:r>
            <a:br>
              <a:rPr lang="it-IT" dirty="0">
                <a:solidFill>
                  <a:schemeClr val="tx1"/>
                </a:solidFill>
              </a:rPr>
            </a:br>
            <a:r>
              <a:rPr lang="it-IT" dirty="0" smtClean="0">
                <a:solidFill>
                  <a:schemeClr val="tx1"/>
                </a:solidFill>
              </a:rPr>
              <a:t>Edouard </a:t>
            </a:r>
            <a:r>
              <a:rPr lang="it-IT" dirty="0" err="1">
                <a:solidFill>
                  <a:schemeClr val="tx1"/>
                </a:solidFill>
              </a:rPr>
              <a:t>Claparède</a:t>
            </a:r>
            <a:r>
              <a:rPr lang="it-IT" dirty="0">
                <a:solidFill>
                  <a:schemeClr val="tx1"/>
                </a:solidFill>
              </a:rPr>
              <a:t> (1873-1940</a:t>
            </a:r>
            <a:r>
              <a:rPr lang="it-IT" dirty="0" smtClean="0">
                <a:solidFill>
                  <a:schemeClr val="tx1"/>
                </a:solidFill>
              </a:rPr>
              <a:t>)</a:t>
            </a:r>
            <a:endParaRPr lang="it-IT" dirty="0">
              <a:solidFill>
                <a:schemeClr val="tx1"/>
              </a:solidFill>
            </a:endParaRPr>
          </a:p>
        </p:txBody>
      </p:sp>
      <p:sp>
        <p:nvSpPr>
          <p:cNvPr id="2" name="Titolo 1"/>
          <p:cNvSpPr>
            <a:spLocks noGrp="1"/>
          </p:cNvSpPr>
          <p:nvPr>
            <p:ph type="title"/>
          </p:nvPr>
        </p:nvSpPr>
        <p:spPr>
          <a:xfrm>
            <a:off x="762000" y="4572000"/>
            <a:ext cx="8058472" cy="1600200"/>
          </a:xfrm>
        </p:spPr>
        <p:txBody>
          <a:bodyPr>
            <a:normAutofit/>
          </a:bodyPr>
          <a:lstStyle/>
          <a:p>
            <a:r>
              <a:rPr lang="it-IT" dirty="0" smtClean="0"/>
              <a:t>Il gioco secondo </a:t>
            </a:r>
            <a:r>
              <a:rPr lang="it-IT" dirty="0" err="1" smtClean="0"/>
              <a:t>Claparède</a:t>
            </a:r>
            <a:endParaRPr lang="it-IT" dirty="0"/>
          </a:p>
        </p:txBody>
      </p:sp>
    </p:spTree>
    <p:extLst>
      <p:ext uri="{BB962C8B-B14F-4D97-AF65-F5344CB8AC3E}">
        <p14:creationId xmlns:p14="http://schemas.microsoft.com/office/powerpoint/2010/main" val="724157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a:xfrm>
            <a:off x="755576" y="548680"/>
            <a:ext cx="7560840" cy="4248472"/>
          </a:xfrm>
        </p:spPr>
        <p:txBody>
          <a:bodyPr>
            <a:normAutofit lnSpcReduction="10000"/>
          </a:bodyPr>
          <a:lstStyle/>
          <a:p>
            <a:pPr marL="0" indent="0" algn="just">
              <a:buNone/>
            </a:pPr>
            <a:r>
              <a:rPr lang="it-IT" sz="3200" b="1" dirty="0" smtClean="0">
                <a:solidFill>
                  <a:schemeClr val="tx1"/>
                </a:solidFill>
              </a:rPr>
              <a:t>Non siamo tutti uguali.</a:t>
            </a:r>
          </a:p>
          <a:p>
            <a:pPr marL="0" indent="0" algn="just">
              <a:buNone/>
            </a:pPr>
            <a:endParaRPr lang="it-IT" dirty="0">
              <a:solidFill>
                <a:schemeClr val="tx1"/>
              </a:solidFill>
            </a:endParaRPr>
          </a:p>
          <a:p>
            <a:pPr marL="0" indent="0" algn="just">
              <a:buNone/>
            </a:pPr>
            <a:r>
              <a:rPr lang="it-IT" dirty="0" smtClean="0">
                <a:solidFill>
                  <a:schemeClr val="tx1"/>
                </a:solidFill>
              </a:rPr>
              <a:t>Nel </a:t>
            </a:r>
            <a:r>
              <a:rPr lang="it-IT" dirty="0">
                <a:solidFill>
                  <a:schemeClr val="tx1"/>
                </a:solidFill>
              </a:rPr>
              <a:t>1897 si </a:t>
            </a:r>
            <a:r>
              <a:rPr lang="it-IT" dirty="0" smtClean="0">
                <a:solidFill>
                  <a:schemeClr val="tx1"/>
                </a:solidFill>
              </a:rPr>
              <a:t>laurea in Medicina a </a:t>
            </a:r>
            <a:r>
              <a:rPr lang="it-IT" dirty="0">
                <a:solidFill>
                  <a:schemeClr val="tx1"/>
                </a:solidFill>
              </a:rPr>
              <a:t>Ginevra e </a:t>
            </a:r>
            <a:r>
              <a:rPr lang="it-IT" dirty="0" smtClean="0">
                <a:solidFill>
                  <a:schemeClr val="tx1"/>
                </a:solidFill>
              </a:rPr>
              <a:t>studia poi Neurologia alla </a:t>
            </a:r>
            <a:r>
              <a:rPr lang="it-IT" dirty="0" err="1" smtClean="0">
                <a:solidFill>
                  <a:schemeClr val="tx1"/>
                </a:solidFill>
              </a:rPr>
              <a:t>Salpêtrière</a:t>
            </a:r>
            <a:r>
              <a:rPr lang="it-IT" dirty="0" smtClean="0">
                <a:solidFill>
                  <a:schemeClr val="tx1"/>
                </a:solidFill>
              </a:rPr>
              <a:t>. </a:t>
            </a:r>
          </a:p>
          <a:p>
            <a:pPr marL="0" indent="0" algn="just">
              <a:buNone/>
            </a:pPr>
            <a:r>
              <a:rPr lang="it-IT" dirty="0" smtClean="0">
                <a:solidFill>
                  <a:schemeClr val="tx1"/>
                </a:solidFill>
              </a:rPr>
              <a:t>Nel 1901 lancia </a:t>
            </a:r>
            <a:r>
              <a:rPr lang="it-IT" dirty="0">
                <a:solidFill>
                  <a:schemeClr val="tx1"/>
                </a:solidFill>
              </a:rPr>
              <a:t>in una conferenza alla </a:t>
            </a:r>
            <a:r>
              <a:rPr lang="it-IT" dirty="0" err="1">
                <a:solidFill>
                  <a:schemeClr val="tx1"/>
                </a:solidFill>
              </a:rPr>
              <a:t>Société</a:t>
            </a:r>
            <a:r>
              <a:rPr lang="it-IT" dirty="0">
                <a:solidFill>
                  <a:schemeClr val="tx1"/>
                </a:solidFill>
              </a:rPr>
              <a:t> </a:t>
            </a:r>
            <a:r>
              <a:rPr lang="it-IT" dirty="0" err="1">
                <a:solidFill>
                  <a:schemeClr val="tx1"/>
                </a:solidFill>
              </a:rPr>
              <a:t>médicale</a:t>
            </a:r>
            <a:r>
              <a:rPr lang="it-IT" dirty="0">
                <a:solidFill>
                  <a:schemeClr val="tx1"/>
                </a:solidFill>
              </a:rPr>
              <a:t> di Ginevra la formula poi fortunata della </a:t>
            </a:r>
            <a:r>
              <a:rPr lang="it-IT" b="1" dirty="0">
                <a:solidFill>
                  <a:schemeClr val="tx1"/>
                </a:solidFill>
              </a:rPr>
              <a:t>"scuola su misura"</a:t>
            </a:r>
            <a:r>
              <a:rPr lang="it-IT" dirty="0">
                <a:solidFill>
                  <a:schemeClr val="tx1"/>
                </a:solidFill>
              </a:rPr>
              <a:t>.</a:t>
            </a:r>
            <a:r>
              <a:rPr lang="it-IT" b="1" dirty="0">
                <a:solidFill>
                  <a:schemeClr val="tx1"/>
                </a:solidFill>
              </a:rPr>
              <a:t> </a:t>
            </a:r>
            <a:r>
              <a:rPr lang="it-IT" dirty="0" smtClean="0">
                <a:solidFill>
                  <a:schemeClr val="tx1"/>
                </a:solidFill>
              </a:rPr>
              <a:t>Mette in </a:t>
            </a:r>
            <a:r>
              <a:rPr lang="it-IT" dirty="0">
                <a:solidFill>
                  <a:schemeClr val="tx1"/>
                </a:solidFill>
              </a:rPr>
              <a:t>evidenza l'importanza dell'insegnamento individualizzato, della valutazione qualitativa delle attitudini del bambino, esigenza che </a:t>
            </a:r>
            <a:r>
              <a:rPr lang="it-IT" dirty="0" smtClean="0">
                <a:solidFill>
                  <a:schemeClr val="tx1"/>
                </a:solidFill>
              </a:rPr>
              <a:t>gli deriva </a:t>
            </a:r>
            <a:r>
              <a:rPr lang="it-IT" dirty="0">
                <a:solidFill>
                  <a:schemeClr val="tx1"/>
                </a:solidFill>
              </a:rPr>
              <a:t>dall'enorme rispetto per i diritti della persona a formarsi individualmente nel modo che più le si addice. </a:t>
            </a:r>
          </a:p>
        </p:txBody>
      </p:sp>
      <p:sp>
        <p:nvSpPr>
          <p:cNvPr id="2" name="Titolo 1"/>
          <p:cNvSpPr>
            <a:spLocks noGrp="1"/>
          </p:cNvSpPr>
          <p:nvPr>
            <p:ph type="title"/>
          </p:nvPr>
        </p:nvSpPr>
        <p:spPr>
          <a:xfrm>
            <a:off x="467544" y="4581128"/>
            <a:ext cx="8496944" cy="1600200"/>
          </a:xfrm>
        </p:spPr>
        <p:txBody>
          <a:bodyPr>
            <a:normAutofit fontScale="90000"/>
          </a:bodyPr>
          <a:lstStyle/>
          <a:p>
            <a:r>
              <a:rPr lang="it-IT" dirty="0" smtClean="0"/>
              <a:t>La valutazione qualitativa delle attitudini secondo </a:t>
            </a:r>
            <a:r>
              <a:rPr lang="it-IT" dirty="0" err="1" smtClean="0"/>
              <a:t>Claparède</a:t>
            </a:r>
            <a:endParaRPr lang="it-IT" dirty="0"/>
          </a:p>
        </p:txBody>
      </p:sp>
    </p:spTree>
    <p:extLst>
      <p:ext uri="{BB962C8B-B14F-4D97-AF65-F5344CB8AC3E}">
        <p14:creationId xmlns:p14="http://schemas.microsoft.com/office/powerpoint/2010/main" val="2775537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a:xfrm>
            <a:off x="755576" y="764704"/>
            <a:ext cx="7560840" cy="4248472"/>
          </a:xfrm>
        </p:spPr>
        <p:txBody>
          <a:bodyPr>
            <a:normAutofit/>
          </a:bodyPr>
          <a:lstStyle/>
          <a:p>
            <a:pPr marL="0" indent="0" algn="just">
              <a:buNone/>
            </a:pPr>
            <a:r>
              <a:rPr lang="it-IT" sz="3200" b="1" dirty="0" smtClean="0">
                <a:solidFill>
                  <a:schemeClr val="tx1"/>
                </a:solidFill>
              </a:rPr>
              <a:t>Mi muovo per un obiettivo.</a:t>
            </a:r>
          </a:p>
          <a:p>
            <a:pPr marL="0" indent="0" algn="just">
              <a:buNone/>
            </a:pPr>
            <a:endParaRPr lang="it-IT" dirty="0" smtClean="0">
              <a:solidFill>
                <a:schemeClr val="tx1"/>
              </a:solidFill>
            </a:endParaRPr>
          </a:p>
          <a:p>
            <a:pPr marL="0" indent="0" algn="just">
              <a:buNone/>
            </a:pPr>
            <a:r>
              <a:rPr lang="it-IT" dirty="0" smtClean="0">
                <a:solidFill>
                  <a:schemeClr val="tx1"/>
                </a:solidFill>
              </a:rPr>
              <a:t>Oltre la consapevolezza, fare una psicoterapia deve rispondere ad un’azione mirata, e concordata.</a:t>
            </a:r>
          </a:p>
          <a:p>
            <a:pPr marL="0" indent="0" algn="just">
              <a:buNone/>
            </a:pPr>
            <a:r>
              <a:rPr lang="it-IT" dirty="0" smtClean="0">
                <a:solidFill>
                  <a:schemeClr val="tx1"/>
                </a:solidFill>
              </a:rPr>
              <a:t>Il terapeuta, in base a come è il paziente, ha il compito di muoversi con lui come </a:t>
            </a:r>
            <a:r>
              <a:rPr lang="it-IT" sz="3200" b="1" dirty="0" smtClean="0">
                <a:solidFill>
                  <a:schemeClr val="tx1"/>
                </a:solidFill>
              </a:rPr>
              <a:t>alleato</a:t>
            </a:r>
            <a:r>
              <a:rPr lang="it-IT" dirty="0" smtClean="0">
                <a:solidFill>
                  <a:schemeClr val="tx1"/>
                </a:solidFill>
              </a:rPr>
              <a:t>, con un obiettivo davanti, di agire in conformità di questo obiettivo, di essere da stimolo affinché il paziente abbia chiara la strada e punti a raggiungere lui stesso l’obiettivo.</a:t>
            </a:r>
            <a:endParaRPr lang="it-IT" dirty="0">
              <a:solidFill>
                <a:schemeClr val="tx1"/>
              </a:solidFill>
            </a:endParaRPr>
          </a:p>
        </p:txBody>
      </p:sp>
      <p:sp>
        <p:nvSpPr>
          <p:cNvPr id="2" name="Titolo 1"/>
          <p:cNvSpPr>
            <a:spLocks noGrp="1"/>
          </p:cNvSpPr>
          <p:nvPr>
            <p:ph type="title"/>
          </p:nvPr>
        </p:nvSpPr>
        <p:spPr>
          <a:xfrm>
            <a:off x="762000" y="4869160"/>
            <a:ext cx="8058472" cy="1303040"/>
          </a:xfrm>
        </p:spPr>
        <p:txBody>
          <a:bodyPr>
            <a:normAutofit fontScale="90000"/>
          </a:bodyPr>
          <a:lstStyle/>
          <a:p>
            <a:r>
              <a:rPr lang="it-IT" dirty="0" smtClean="0"/>
              <a:t>La psicoterapia come azione</a:t>
            </a:r>
            <a:endParaRPr lang="it-IT" dirty="0"/>
          </a:p>
        </p:txBody>
      </p:sp>
    </p:spTree>
    <p:extLst>
      <p:ext uri="{BB962C8B-B14F-4D97-AF65-F5344CB8AC3E}">
        <p14:creationId xmlns:p14="http://schemas.microsoft.com/office/powerpoint/2010/main" val="2707907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a:xfrm>
            <a:off x="755576" y="764704"/>
            <a:ext cx="7560840" cy="4248472"/>
          </a:xfrm>
        </p:spPr>
        <p:txBody>
          <a:bodyPr>
            <a:normAutofit/>
          </a:bodyPr>
          <a:lstStyle/>
          <a:p>
            <a:pPr marL="0" indent="0" algn="just">
              <a:buNone/>
            </a:pPr>
            <a:r>
              <a:rPr lang="it-IT" sz="3200" b="1" dirty="0" smtClean="0">
                <a:solidFill>
                  <a:schemeClr val="tx1">
                    <a:lumMod val="95000"/>
                    <a:lumOff val="5000"/>
                  </a:schemeClr>
                </a:solidFill>
              </a:rPr>
              <a:t>L’azione</a:t>
            </a:r>
            <a:r>
              <a:rPr lang="it-IT" dirty="0" smtClean="0">
                <a:solidFill>
                  <a:schemeClr val="tx1">
                    <a:lumMod val="95000"/>
                    <a:lumOff val="5000"/>
                  </a:schemeClr>
                </a:solidFill>
              </a:rPr>
              <a:t> – eseguita con il comportamento – </a:t>
            </a:r>
            <a:r>
              <a:rPr lang="it-IT" b="1" dirty="0" smtClean="0">
                <a:solidFill>
                  <a:schemeClr val="tx1">
                    <a:lumMod val="95000"/>
                    <a:lumOff val="5000"/>
                  </a:schemeClr>
                </a:solidFill>
              </a:rPr>
              <a:t>ingaggia e innesca la realtà</a:t>
            </a:r>
            <a:r>
              <a:rPr lang="it-IT" dirty="0" smtClean="0">
                <a:solidFill>
                  <a:schemeClr val="tx1">
                    <a:lumMod val="95000"/>
                    <a:lumOff val="5000"/>
                  </a:schemeClr>
                </a:solidFill>
              </a:rPr>
              <a:t>.</a:t>
            </a:r>
          </a:p>
          <a:p>
            <a:pPr marL="0" indent="0" algn="just">
              <a:buNone/>
            </a:pPr>
            <a:endParaRPr lang="it-IT" dirty="0" smtClean="0">
              <a:solidFill>
                <a:schemeClr val="tx1">
                  <a:lumMod val="95000"/>
                  <a:lumOff val="5000"/>
                </a:schemeClr>
              </a:solidFill>
            </a:endParaRPr>
          </a:p>
          <a:p>
            <a:pPr marL="0" indent="0" algn="just">
              <a:buNone/>
            </a:pPr>
            <a:r>
              <a:rPr lang="it-IT" dirty="0" smtClean="0">
                <a:solidFill>
                  <a:schemeClr val="tx1">
                    <a:lumMod val="95000"/>
                    <a:lumOff val="5000"/>
                  </a:schemeClr>
                </a:solidFill>
              </a:rPr>
              <a:t>«Strano gioco. </a:t>
            </a:r>
          </a:p>
          <a:p>
            <a:pPr marL="0" indent="0" algn="just">
              <a:buNone/>
            </a:pPr>
            <a:r>
              <a:rPr lang="it-IT" sz="2800" b="1" dirty="0" smtClean="0">
                <a:solidFill>
                  <a:schemeClr val="tx1">
                    <a:lumMod val="95000"/>
                    <a:lumOff val="5000"/>
                  </a:schemeClr>
                </a:solidFill>
              </a:rPr>
              <a:t>L’unica mossa vincente è quella di non giocare</a:t>
            </a:r>
            <a:r>
              <a:rPr lang="it-IT" dirty="0" smtClean="0">
                <a:solidFill>
                  <a:schemeClr val="tx1">
                    <a:lumMod val="95000"/>
                    <a:lumOff val="5000"/>
                  </a:schemeClr>
                </a:solidFill>
              </a:rPr>
              <a:t>»</a:t>
            </a:r>
          </a:p>
        </p:txBody>
      </p:sp>
      <p:sp>
        <p:nvSpPr>
          <p:cNvPr id="2" name="Titolo 1"/>
          <p:cNvSpPr>
            <a:spLocks noGrp="1"/>
          </p:cNvSpPr>
          <p:nvPr>
            <p:ph type="title"/>
          </p:nvPr>
        </p:nvSpPr>
        <p:spPr/>
        <p:txBody>
          <a:bodyPr/>
          <a:lstStyle/>
          <a:p>
            <a:r>
              <a:rPr lang="it-IT" dirty="0" err="1" smtClean="0"/>
              <a:t>Wargames</a:t>
            </a:r>
            <a:r>
              <a:rPr lang="it-IT" sz="2400" dirty="0"/>
              <a:t> </a:t>
            </a:r>
            <a:r>
              <a:rPr lang="it-IT" sz="2400" dirty="0" smtClean="0"/>
              <a:t>                    film 1983</a:t>
            </a:r>
            <a:endParaRPr lang="it-IT" dirty="0"/>
          </a:p>
        </p:txBody>
      </p:sp>
      <p:sp>
        <p:nvSpPr>
          <p:cNvPr id="3" name="Rettangolo 2"/>
          <p:cNvSpPr/>
          <p:nvPr/>
        </p:nvSpPr>
        <p:spPr>
          <a:xfrm>
            <a:off x="5317372" y="6381328"/>
            <a:ext cx="3102131" cy="369332"/>
          </a:xfrm>
          <a:prstGeom prst="rect">
            <a:avLst/>
          </a:prstGeom>
        </p:spPr>
        <p:txBody>
          <a:bodyPr wrap="none">
            <a:spAutoFit/>
          </a:bodyPr>
          <a:lstStyle/>
          <a:p>
            <a:r>
              <a:rPr lang="it-IT" dirty="0"/>
              <a:t>https://youtu.be/ZuUbAtJGRv0</a:t>
            </a:r>
          </a:p>
        </p:txBody>
      </p:sp>
    </p:spTree>
    <p:extLst>
      <p:ext uri="{BB962C8B-B14F-4D97-AF65-F5344CB8AC3E}">
        <p14:creationId xmlns:p14="http://schemas.microsoft.com/office/powerpoint/2010/main" val="12651891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a:xfrm>
            <a:off x="755576" y="476672"/>
            <a:ext cx="7560840" cy="4536504"/>
          </a:xfrm>
        </p:spPr>
        <p:txBody>
          <a:bodyPr>
            <a:normAutofit/>
          </a:bodyPr>
          <a:lstStyle/>
          <a:p>
            <a:pPr marL="0" indent="0" algn="just">
              <a:buNone/>
            </a:pPr>
            <a:r>
              <a:rPr lang="it-IT" dirty="0" smtClean="0">
                <a:solidFill>
                  <a:schemeClr val="tx1"/>
                </a:solidFill>
              </a:rPr>
              <a:t>Esiste la resistenza,</a:t>
            </a:r>
          </a:p>
          <a:p>
            <a:pPr marL="0" indent="0" algn="just">
              <a:buNone/>
            </a:pPr>
            <a:r>
              <a:rPr lang="it-IT" dirty="0">
                <a:solidFill>
                  <a:schemeClr val="tx1"/>
                </a:solidFill>
              </a:rPr>
              <a:t>i</a:t>
            </a:r>
            <a:r>
              <a:rPr lang="it-IT" dirty="0" smtClean="0">
                <a:solidFill>
                  <a:schemeClr val="tx1"/>
                </a:solidFill>
              </a:rPr>
              <a:t>l vantaggio secondario della malattia,</a:t>
            </a:r>
          </a:p>
          <a:p>
            <a:pPr marL="0" indent="0" algn="just">
              <a:buNone/>
            </a:pPr>
            <a:r>
              <a:rPr lang="it-IT" dirty="0">
                <a:solidFill>
                  <a:schemeClr val="tx1"/>
                </a:solidFill>
              </a:rPr>
              <a:t>e</a:t>
            </a:r>
            <a:r>
              <a:rPr lang="it-IT" dirty="0" smtClean="0">
                <a:solidFill>
                  <a:schemeClr val="tx1"/>
                </a:solidFill>
              </a:rPr>
              <a:t>sistono le spinte masochistiche,</a:t>
            </a:r>
          </a:p>
          <a:p>
            <a:pPr marL="0" indent="0" algn="just">
              <a:buNone/>
            </a:pPr>
            <a:r>
              <a:rPr lang="it-IT" dirty="0">
                <a:solidFill>
                  <a:schemeClr val="tx1"/>
                </a:solidFill>
              </a:rPr>
              <a:t>m</a:t>
            </a:r>
            <a:r>
              <a:rPr lang="it-IT" dirty="0" smtClean="0">
                <a:solidFill>
                  <a:schemeClr val="tx1"/>
                </a:solidFill>
              </a:rPr>
              <a:t>a esistono anche semplicemente le abitudini, le ripetizioni, che ci coccolano e ci illudono che noi siamo fatti così perché ci piace fare le cose così.</a:t>
            </a:r>
            <a:endParaRPr lang="it-IT" dirty="0" smtClean="0">
              <a:solidFill>
                <a:schemeClr val="tx1"/>
              </a:solidFill>
            </a:endParaRPr>
          </a:p>
          <a:p>
            <a:pPr marL="0" indent="0" algn="just">
              <a:buNone/>
            </a:pPr>
            <a:endParaRPr lang="it-IT" dirty="0" smtClean="0">
              <a:solidFill>
                <a:schemeClr val="tx1"/>
              </a:solidFill>
            </a:endParaRPr>
          </a:p>
          <a:p>
            <a:pPr marL="0" indent="0" algn="just">
              <a:buNone/>
            </a:pPr>
            <a:r>
              <a:rPr lang="it-IT" dirty="0" smtClean="0">
                <a:solidFill>
                  <a:schemeClr val="tx1"/>
                </a:solidFill>
              </a:rPr>
              <a:t>Noi siamo fatti per vivere, per </a:t>
            </a:r>
            <a:r>
              <a:rPr lang="it-IT" sz="3200" b="1" dirty="0" smtClean="0">
                <a:solidFill>
                  <a:schemeClr val="tx1"/>
                </a:solidFill>
              </a:rPr>
              <a:t>stare bene</a:t>
            </a:r>
            <a:r>
              <a:rPr lang="it-IT" dirty="0" smtClean="0">
                <a:solidFill>
                  <a:schemeClr val="tx1"/>
                </a:solidFill>
              </a:rPr>
              <a:t>, siamo orientati al piacere</a:t>
            </a:r>
          </a:p>
          <a:p>
            <a:pPr marL="0" indent="0" algn="just">
              <a:buNone/>
            </a:pPr>
            <a:r>
              <a:rPr lang="it-IT" sz="3200" b="1" dirty="0">
                <a:solidFill>
                  <a:schemeClr val="tx1"/>
                </a:solidFill>
              </a:rPr>
              <a:t>e</a:t>
            </a:r>
            <a:r>
              <a:rPr lang="it-IT" sz="3200" b="1" dirty="0" smtClean="0">
                <a:solidFill>
                  <a:schemeClr val="tx1"/>
                </a:solidFill>
              </a:rPr>
              <a:t> il terapeuta si allea con questa parte</a:t>
            </a:r>
            <a:endParaRPr lang="it-IT" sz="3200" b="1" dirty="0">
              <a:solidFill>
                <a:schemeClr val="tx1"/>
              </a:solidFill>
            </a:endParaRPr>
          </a:p>
        </p:txBody>
      </p:sp>
      <p:sp>
        <p:nvSpPr>
          <p:cNvPr id="2" name="Titolo 1"/>
          <p:cNvSpPr>
            <a:spLocks noGrp="1"/>
          </p:cNvSpPr>
          <p:nvPr>
            <p:ph type="title"/>
          </p:nvPr>
        </p:nvSpPr>
        <p:spPr>
          <a:xfrm>
            <a:off x="762000" y="4572000"/>
            <a:ext cx="8058472" cy="1600200"/>
          </a:xfrm>
        </p:spPr>
        <p:txBody>
          <a:bodyPr>
            <a:normAutofit/>
          </a:bodyPr>
          <a:lstStyle/>
          <a:p>
            <a:r>
              <a:rPr lang="it-IT" dirty="0" smtClean="0"/>
              <a:t>Le abitudini sono resistenze</a:t>
            </a:r>
            <a:endParaRPr lang="it-IT" dirty="0"/>
          </a:p>
        </p:txBody>
      </p:sp>
    </p:spTree>
    <p:extLst>
      <p:ext uri="{BB962C8B-B14F-4D97-AF65-F5344CB8AC3E}">
        <p14:creationId xmlns:p14="http://schemas.microsoft.com/office/powerpoint/2010/main" val="3832983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olo 1"/>
          <p:cNvSpPr>
            <a:spLocks noGrp="1"/>
          </p:cNvSpPr>
          <p:nvPr>
            <p:ph type="title"/>
          </p:nvPr>
        </p:nvSpPr>
        <p:spPr>
          <a:xfrm>
            <a:off x="762000" y="3717032"/>
            <a:ext cx="7554416" cy="2455168"/>
          </a:xfrm>
        </p:spPr>
        <p:txBody>
          <a:bodyPr>
            <a:normAutofit/>
          </a:bodyPr>
          <a:lstStyle/>
          <a:p>
            <a:pPr algn="r"/>
            <a:r>
              <a:rPr lang="it-IT" dirty="0" err="1" smtClean="0"/>
              <a:t>Sun</a:t>
            </a:r>
            <a:r>
              <a:rPr lang="it-IT" dirty="0" smtClean="0"/>
              <a:t> </a:t>
            </a:r>
            <a:r>
              <a:rPr lang="it-IT" dirty="0" err="1" smtClean="0"/>
              <a:t>Tzu</a:t>
            </a:r>
            <a:r>
              <a:rPr lang="it-IT" sz="2800" dirty="0" smtClean="0"/>
              <a:t>, VI sec. a. C.</a:t>
            </a:r>
            <a:endParaRPr lang="it-IT" sz="2800" dirty="0"/>
          </a:p>
        </p:txBody>
      </p:sp>
      <p:sp>
        <p:nvSpPr>
          <p:cNvPr id="7" name="Segnaposto contenuto 2"/>
          <p:cNvSpPr>
            <a:spLocks noGrp="1"/>
          </p:cNvSpPr>
          <p:nvPr>
            <p:ph idx="1"/>
          </p:nvPr>
        </p:nvSpPr>
        <p:spPr>
          <a:xfrm>
            <a:off x="755576" y="404664"/>
            <a:ext cx="7543800" cy="5328592"/>
          </a:xfrm>
        </p:spPr>
        <p:txBody>
          <a:bodyPr>
            <a:normAutofit fontScale="92500" lnSpcReduction="10000"/>
          </a:bodyPr>
          <a:lstStyle/>
          <a:p>
            <a:pPr marL="0" indent="0" algn="just">
              <a:buNone/>
            </a:pPr>
            <a:r>
              <a:rPr lang="it-IT" sz="3200" b="1" dirty="0" smtClean="0">
                <a:solidFill>
                  <a:schemeClr val="tx1">
                    <a:lumMod val="95000"/>
                    <a:lumOff val="5000"/>
                  </a:schemeClr>
                </a:solidFill>
              </a:rPr>
              <a:t>Mettendo in scacco le abitudini.</a:t>
            </a:r>
          </a:p>
          <a:p>
            <a:pPr marL="0" indent="0" algn="just">
              <a:buNone/>
            </a:pPr>
            <a:r>
              <a:rPr lang="it-IT" sz="3200" b="1" dirty="0" smtClean="0">
                <a:solidFill>
                  <a:schemeClr val="tx1">
                    <a:lumMod val="95000"/>
                    <a:lumOff val="5000"/>
                  </a:schemeClr>
                </a:solidFill>
              </a:rPr>
              <a:t>Con il minore dispendio energetico.</a:t>
            </a:r>
          </a:p>
          <a:p>
            <a:pPr marL="0" indent="0" algn="just">
              <a:buNone/>
            </a:pPr>
            <a:r>
              <a:rPr lang="it-IT" sz="3200" b="1" dirty="0" smtClean="0">
                <a:solidFill>
                  <a:schemeClr val="tx1">
                    <a:lumMod val="95000"/>
                    <a:lumOff val="5000"/>
                  </a:schemeClr>
                </a:solidFill>
              </a:rPr>
              <a:t>Nel minore tempo possibile.</a:t>
            </a:r>
          </a:p>
          <a:p>
            <a:pPr marL="0" indent="0" algn="just">
              <a:buNone/>
            </a:pPr>
            <a:endParaRPr lang="it-IT" dirty="0">
              <a:solidFill>
                <a:schemeClr val="tx1">
                  <a:lumMod val="95000"/>
                  <a:lumOff val="5000"/>
                </a:schemeClr>
              </a:solidFill>
            </a:endParaRPr>
          </a:p>
          <a:p>
            <a:pPr marL="0" indent="0" algn="just">
              <a:buNone/>
            </a:pPr>
            <a:r>
              <a:rPr lang="it-IT" dirty="0" smtClean="0">
                <a:solidFill>
                  <a:schemeClr val="tx1">
                    <a:lumMod val="95000"/>
                    <a:lumOff val="5000"/>
                  </a:schemeClr>
                </a:solidFill>
              </a:rPr>
              <a:t>Il </a:t>
            </a:r>
            <a:r>
              <a:rPr lang="it-IT" dirty="0">
                <a:solidFill>
                  <a:schemeClr val="tx1">
                    <a:lumMod val="95000"/>
                    <a:lumOff val="5000"/>
                  </a:schemeClr>
                </a:solidFill>
              </a:rPr>
              <a:t>più grande condottiero è colui che vince </a:t>
            </a:r>
            <a:r>
              <a:rPr lang="it-IT" sz="3200" b="1" dirty="0">
                <a:solidFill>
                  <a:schemeClr val="tx1">
                    <a:lumMod val="95000"/>
                    <a:lumOff val="5000"/>
                  </a:schemeClr>
                </a:solidFill>
              </a:rPr>
              <a:t>senza </a:t>
            </a:r>
            <a:r>
              <a:rPr lang="it-IT" sz="3200" b="1" dirty="0" smtClean="0">
                <a:solidFill>
                  <a:schemeClr val="tx1">
                    <a:lumMod val="95000"/>
                    <a:lumOff val="5000"/>
                  </a:schemeClr>
                </a:solidFill>
              </a:rPr>
              <a:t>combattere</a:t>
            </a:r>
            <a:r>
              <a:rPr lang="it-IT" dirty="0" smtClean="0">
                <a:solidFill>
                  <a:schemeClr val="tx1">
                    <a:lumMod val="95000"/>
                    <a:lumOff val="5000"/>
                  </a:schemeClr>
                </a:solidFill>
              </a:rPr>
              <a:t>. </a:t>
            </a:r>
          </a:p>
          <a:p>
            <a:pPr marL="0" indent="0" algn="just">
              <a:buNone/>
            </a:pPr>
            <a:r>
              <a:rPr lang="it-IT" dirty="0" smtClean="0">
                <a:solidFill>
                  <a:schemeClr val="tx1">
                    <a:lumMod val="95000"/>
                    <a:lumOff val="5000"/>
                  </a:schemeClr>
                </a:solidFill>
              </a:rPr>
              <a:t>Sconvolgere la strategia del nemico.</a:t>
            </a:r>
            <a:endParaRPr lang="it-IT" dirty="0" smtClean="0">
              <a:solidFill>
                <a:schemeClr val="tx1">
                  <a:lumMod val="95000"/>
                  <a:lumOff val="5000"/>
                </a:schemeClr>
              </a:solidFill>
            </a:endParaRPr>
          </a:p>
          <a:p>
            <a:pPr marL="0" indent="0" algn="just">
              <a:buNone/>
            </a:pPr>
            <a:endParaRPr lang="it-IT" dirty="0" smtClean="0">
              <a:solidFill>
                <a:schemeClr val="tx1">
                  <a:lumMod val="95000"/>
                  <a:lumOff val="5000"/>
                </a:schemeClr>
              </a:solidFill>
            </a:endParaRPr>
          </a:p>
          <a:p>
            <a:pPr marL="0" indent="0" algn="just">
              <a:buNone/>
            </a:pPr>
            <a:r>
              <a:rPr lang="it-IT" dirty="0" smtClean="0">
                <a:solidFill>
                  <a:schemeClr val="tx1">
                    <a:lumMod val="95000"/>
                    <a:lumOff val="5000"/>
                  </a:schemeClr>
                </a:solidFill>
              </a:rPr>
              <a:t>«Veloce </a:t>
            </a:r>
            <a:r>
              <a:rPr lang="it-IT" dirty="0" smtClean="0">
                <a:solidFill>
                  <a:schemeClr val="tx1">
                    <a:lumMod val="95000"/>
                    <a:lumOff val="5000"/>
                  </a:schemeClr>
                </a:solidFill>
              </a:rPr>
              <a:t>come il vento</a:t>
            </a:r>
          </a:p>
          <a:p>
            <a:pPr marL="0" indent="0" algn="just">
              <a:buNone/>
            </a:pPr>
            <a:r>
              <a:rPr lang="it-IT" dirty="0" smtClean="0">
                <a:solidFill>
                  <a:schemeClr val="tx1">
                    <a:lumMod val="95000"/>
                    <a:lumOff val="5000"/>
                  </a:schemeClr>
                </a:solidFill>
              </a:rPr>
              <a:t>Assali e devasta come il fuoco</a:t>
            </a:r>
          </a:p>
          <a:p>
            <a:pPr marL="0" indent="0" algn="just">
              <a:buNone/>
            </a:pPr>
            <a:r>
              <a:rPr lang="it-IT" dirty="0" smtClean="0">
                <a:solidFill>
                  <a:schemeClr val="tx1">
                    <a:lumMod val="95000"/>
                    <a:lumOff val="5000"/>
                  </a:schemeClr>
                </a:solidFill>
              </a:rPr>
              <a:t>Immobile come una montagna</a:t>
            </a:r>
          </a:p>
          <a:p>
            <a:pPr marL="0" indent="0" algn="just">
              <a:buNone/>
            </a:pPr>
            <a:r>
              <a:rPr lang="it-IT" dirty="0" smtClean="0">
                <a:solidFill>
                  <a:schemeClr val="tx1">
                    <a:lumMod val="95000"/>
                    <a:lumOff val="5000"/>
                  </a:schemeClr>
                </a:solidFill>
              </a:rPr>
              <a:t>Rapido come il </a:t>
            </a:r>
            <a:r>
              <a:rPr lang="it-IT" dirty="0" smtClean="0">
                <a:solidFill>
                  <a:schemeClr val="tx1">
                    <a:lumMod val="95000"/>
                    <a:lumOff val="5000"/>
                  </a:schemeClr>
                </a:solidFill>
              </a:rPr>
              <a:t>tuono»</a:t>
            </a:r>
            <a:endParaRPr lang="it-IT" dirty="0" smtClean="0">
              <a:solidFill>
                <a:schemeClr val="tx1">
                  <a:lumMod val="95000"/>
                  <a:lumOff val="5000"/>
                </a:schemeClr>
              </a:solidFill>
            </a:endParaRPr>
          </a:p>
        </p:txBody>
      </p:sp>
    </p:spTree>
    <p:extLst>
      <p:ext uri="{BB962C8B-B14F-4D97-AF65-F5344CB8AC3E}">
        <p14:creationId xmlns:p14="http://schemas.microsoft.com/office/powerpoint/2010/main" val="41668408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762000" y="4293096"/>
            <a:ext cx="3017912" cy="1879104"/>
          </a:xfrm>
        </p:spPr>
        <p:txBody>
          <a:bodyPr>
            <a:noAutofit/>
          </a:bodyPr>
          <a:lstStyle/>
          <a:p>
            <a:r>
              <a:rPr lang="it-IT" sz="4400" dirty="0" smtClean="0"/>
              <a:t>Falange macedone</a:t>
            </a:r>
            <a:br>
              <a:rPr lang="it-IT" sz="4400" dirty="0" smtClean="0"/>
            </a:br>
            <a:r>
              <a:rPr lang="it-IT" sz="2800" dirty="0" smtClean="0"/>
              <a:t>IV sec. a. C.</a:t>
            </a:r>
            <a:endParaRPr lang="it-IT" sz="2800" dirty="0"/>
          </a:p>
        </p:txBody>
      </p:sp>
      <p:sp>
        <p:nvSpPr>
          <p:cNvPr id="3" name="Segnaposto contenuto 2"/>
          <p:cNvSpPr>
            <a:spLocks noGrp="1"/>
          </p:cNvSpPr>
          <p:nvPr>
            <p:ph idx="1"/>
          </p:nvPr>
        </p:nvSpPr>
        <p:spPr>
          <a:xfrm>
            <a:off x="762000" y="685800"/>
            <a:ext cx="7543800" cy="3247256"/>
          </a:xfrm>
        </p:spPr>
        <p:txBody>
          <a:bodyPr>
            <a:normAutofit fontScale="70000" lnSpcReduction="20000"/>
          </a:bodyPr>
          <a:lstStyle/>
          <a:p>
            <a:pPr marL="0" indent="0" algn="just">
              <a:buNone/>
            </a:pPr>
            <a:r>
              <a:rPr lang="it-IT" sz="4400" dirty="0"/>
              <a:t>Lo schieramento della falange era rettangolare, con la fronte al nemico: le </a:t>
            </a:r>
            <a:r>
              <a:rPr lang="it-IT" sz="4400" dirty="0" smtClean="0"/>
              <a:t>lunghe sarisse delle </a:t>
            </a:r>
            <a:r>
              <a:rPr lang="it-IT" sz="4400" dirty="0"/>
              <a:t>prime file venivano puntate orizzontalmente davanti alla falange, mentre quelle dei compagni più arretrati venivano tenute in alto e abbassate </a:t>
            </a:r>
            <a:r>
              <a:rPr lang="it-IT" sz="5100" b="1" dirty="0">
                <a:solidFill>
                  <a:schemeClr val="tx1">
                    <a:lumMod val="95000"/>
                    <a:lumOff val="5000"/>
                  </a:schemeClr>
                </a:solidFill>
              </a:rPr>
              <a:t>solo nel momento dell'impatto con il nemico</a:t>
            </a:r>
            <a:r>
              <a:rPr lang="it-IT" sz="4400" dirty="0"/>
              <a:t>, quando le file della falange si comprimevano.</a:t>
            </a:r>
            <a:endParaRPr lang="it-IT" sz="4400" dirty="0">
              <a:solidFill>
                <a:schemeClr val="tx1"/>
              </a:solidFill>
            </a:endParaRPr>
          </a:p>
        </p:txBody>
      </p:sp>
      <p:sp>
        <p:nvSpPr>
          <p:cNvPr id="6" name="AutoShape 2" descr="https://encrypted-tbn1.gstatic.com/images?q=tbn:ANd9GcQkTiMTy6JQtJx744hKqt5SxCSRSsnu-3hFGVE-kT5KLL_SWxLKKQ"/>
          <p:cNvSpPr>
            <a:spLocks noChangeAspect="1" noChangeArrowheads="1"/>
          </p:cNvSpPr>
          <p:nvPr/>
        </p:nvSpPr>
        <p:spPr bwMode="auto">
          <a:xfrm>
            <a:off x="155575" y="-960438"/>
            <a:ext cx="4495800" cy="20097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https://encrypted-tbn1.gstatic.com/images?q=tbn:ANd9GcQkTiMTy6JQtJx744hKqt5SxCSRSsnu-3hFGVE-kT5KLL_SWxLKK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4005064"/>
            <a:ext cx="4495800" cy="2009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78764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Loggi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TotalTime>
  <Words>639</Words>
  <Application>Microsoft Office PowerPoint</Application>
  <PresentationFormat>Presentazione su schermo (4:3)</PresentationFormat>
  <Paragraphs>95</Paragraphs>
  <Slides>17</Slides>
  <Notes>1</Notes>
  <HiddenSlides>0</HiddenSlides>
  <MMClips>0</MMClips>
  <ScaleCrop>false</ScaleCrop>
  <HeadingPairs>
    <vt:vector size="4" baseType="variant">
      <vt:variant>
        <vt:lpstr>Tema</vt:lpstr>
      </vt:variant>
      <vt:variant>
        <vt:i4>1</vt:i4>
      </vt:variant>
      <vt:variant>
        <vt:lpstr>Titoli diapositive</vt:lpstr>
      </vt:variant>
      <vt:variant>
        <vt:i4>17</vt:i4>
      </vt:variant>
    </vt:vector>
  </HeadingPairs>
  <TitlesOfParts>
    <vt:vector size="18" baseType="lpstr">
      <vt:lpstr>NewsPrint</vt:lpstr>
      <vt:lpstr>Presentazione standard di PowerPoint</vt:lpstr>
      <vt:lpstr>La simulazione</vt:lpstr>
      <vt:lpstr>Il gioco secondo Claparède</vt:lpstr>
      <vt:lpstr>La valutazione qualitativa delle attitudini secondo Claparède</vt:lpstr>
      <vt:lpstr>La psicoterapia come azione</vt:lpstr>
      <vt:lpstr>Wargames                     film 1983</vt:lpstr>
      <vt:lpstr>Le abitudini sono resistenze</vt:lpstr>
      <vt:lpstr>Sun Tzu, VI sec. a. C.</vt:lpstr>
      <vt:lpstr>Falange macedone IV sec. a. C.</vt:lpstr>
      <vt:lpstr>3 princìpi di strategia controinsurrezionale                               Giulio Cesare, I sec. a. C.</vt:lpstr>
      <vt:lpstr>Bacone, Novum Organum, 1620</vt:lpstr>
      <vt:lpstr>I princìpi della psicoterapia non convenzionale</vt:lpstr>
      <vt:lpstr>Princìpi di:  economia riconoscimento rapidità adeguamento</vt:lpstr>
      <vt:lpstr>ECONOMIA</vt:lpstr>
      <vt:lpstr>RICONOSCIMENTO</vt:lpstr>
      <vt:lpstr>RAPIDITA’                   Jigoro Kano</vt:lpstr>
      <vt:lpstr>ADEGUAMENTO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Psicoterapia non convenzionale ®</dc:title>
  <dc:creator>Marcella</dc:creator>
  <cp:lastModifiedBy>Marcella</cp:lastModifiedBy>
  <cp:revision>61</cp:revision>
  <dcterms:created xsi:type="dcterms:W3CDTF">2015-04-18T18:09:37Z</dcterms:created>
  <dcterms:modified xsi:type="dcterms:W3CDTF">2015-11-11T05:44:34Z</dcterms:modified>
</cp:coreProperties>
</file>